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56" r:id="rId2"/>
    <p:sldId id="285" r:id="rId3"/>
    <p:sldId id="257" r:id="rId4"/>
    <p:sldId id="258" r:id="rId5"/>
    <p:sldId id="290" r:id="rId6"/>
    <p:sldId id="289" r:id="rId7"/>
    <p:sldId id="292" r:id="rId8"/>
    <p:sldId id="287" r:id="rId9"/>
    <p:sldId id="288" r:id="rId10"/>
    <p:sldId id="291" r:id="rId11"/>
    <p:sldId id="260" r:id="rId12"/>
    <p:sldId id="261" r:id="rId13"/>
    <p:sldId id="277" r:id="rId14"/>
    <p:sldId id="270" r:id="rId15"/>
    <p:sldId id="278" r:id="rId16"/>
    <p:sldId id="279" r:id="rId17"/>
    <p:sldId id="269" r:id="rId18"/>
    <p:sldId id="283" r:id="rId19"/>
    <p:sldId id="282" r:id="rId20"/>
    <p:sldId id="280" r:id="rId21"/>
    <p:sldId id="281" r:id="rId22"/>
    <p:sldId id="284" r:id="rId23"/>
    <p:sldId id="28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45" autoAdjust="0"/>
    <p:restoredTop sz="80947" autoAdjust="0"/>
  </p:normalViewPr>
  <p:slideViewPr>
    <p:cSldViewPr snapToGrid="0">
      <p:cViewPr varScale="1">
        <p:scale>
          <a:sx n="85" d="100"/>
          <a:sy n="85" d="100"/>
        </p:scale>
        <p:origin x="750" y="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/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/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D0B8004-D1CB-4E92-8557-F3AE0B2CE9DE}" type="presOf" srcId="{FDB6934D-A99B-406E-B3EA-7CFB589B396C}" destId="{72DEADD0-B40B-4144-A329-487E034F8677}" srcOrd="0" destOrd="0" presId="urn:microsoft.com/office/officeart/2005/8/layout/hProcess9"/>
    <dgm:cxn modelId="{481578B5-C2D8-4F83-AD9B-CE388D94987B}" type="presOf" srcId="{FF0179DD-07EC-46CB-93FF-A3B07779F8DF}" destId="{3875F102-DA91-4C31-9112-1824E460AD03}" srcOrd="0" destOrd="0" presId="urn:microsoft.com/office/officeart/2005/8/layout/hProcess9"/>
    <dgm:cxn modelId="{8B259C7C-FB49-4559-B599-E0E716140A2C}" type="presOf" srcId="{15345E5C-6935-4EAB-8CC4-A1490EBFD917}" destId="{A0647606-C1E3-49D0-9CD1-BC294BA38448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D17E4445-F0C5-4C6A-A569-AF09F6F9DDD6}" type="presOf" srcId="{4903AD73-15E1-4870-B527-7A03EFD3C873}" destId="{7C994B2C-9B51-4CB7-B616-2F1182B9422D}" srcOrd="0" destOrd="0" presId="urn:microsoft.com/office/officeart/2005/8/layout/hProcess9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8D595AEB-44BE-4A89-9D87-E113B50E154A}" type="presOf" srcId="{1518A338-474C-48AE-BB1E-88528F0FDA65}" destId="{9A981F31-EC91-4D7B-BCC0-8320E0F9C2E6}" srcOrd="0" destOrd="0" presId="urn:microsoft.com/office/officeart/2005/8/layout/hProcess9"/>
    <dgm:cxn modelId="{C9431310-B083-4FDB-852D-584F3CC28701}" type="presOf" srcId="{C9088701-4673-4EB7-AF16-5E1FB0746B67}" destId="{96701B94-0767-49E1-A156-4F40F84BCEA8}" srcOrd="0" destOrd="0" presId="urn:microsoft.com/office/officeart/2005/8/layout/hProcess9"/>
    <dgm:cxn modelId="{07686140-B909-4BB1-9BB8-E2529B32940F}" type="presOf" srcId="{698D6CBF-AD84-4048-82E3-DA1EFD26375E}" destId="{90DD01C2-72B8-409B-8DF1-F69044A2547B}" srcOrd="0" destOrd="0" presId="urn:microsoft.com/office/officeart/2005/8/layout/hProcess9"/>
    <dgm:cxn modelId="{3C79CD7C-6646-4FC0-909E-C080A2C2F3D5}" type="presOf" srcId="{177CD296-365C-4D54-9E94-88A10DD13778}" destId="{FC1D665A-78F6-4BB0-893A-D6A093A76F47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63D955C-5FFF-4693-A49A-5BC7FF7BD1B4}" type="presParOf" srcId="{FC1D665A-78F6-4BB0-893A-D6A093A76F47}" destId="{0A70A099-D2A3-4E42-B577-7FF74B795A00}" srcOrd="0" destOrd="0" presId="urn:microsoft.com/office/officeart/2005/8/layout/hProcess9"/>
    <dgm:cxn modelId="{B85584A9-FB7D-4938-8C4A-B22457914AA8}" type="presParOf" srcId="{FC1D665A-78F6-4BB0-893A-D6A093A76F47}" destId="{894D31DE-EDE6-4C30-8160-DB6F00E7A228}" srcOrd="1" destOrd="0" presId="urn:microsoft.com/office/officeart/2005/8/layout/hProcess9"/>
    <dgm:cxn modelId="{39D6A9F4-BAC5-4A4E-A8AD-F406371B6308}" type="presParOf" srcId="{894D31DE-EDE6-4C30-8160-DB6F00E7A228}" destId="{90DD01C2-72B8-409B-8DF1-F69044A2547B}" srcOrd="0" destOrd="0" presId="urn:microsoft.com/office/officeart/2005/8/layout/hProcess9"/>
    <dgm:cxn modelId="{92B01881-D8C0-4234-BB16-BE27AD4E3D03}" type="presParOf" srcId="{894D31DE-EDE6-4C30-8160-DB6F00E7A228}" destId="{85B55844-3DB2-408E-A2CB-82348E35B88B}" srcOrd="1" destOrd="0" presId="urn:microsoft.com/office/officeart/2005/8/layout/hProcess9"/>
    <dgm:cxn modelId="{005C2959-F778-4378-B192-EFE0B0B0648C}" type="presParOf" srcId="{894D31DE-EDE6-4C30-8160-DB6F00E7A228}" destId="{96701B94-0767-49E1-A156-4F40F84BCEA8}" srcOrd="2" destOrd="0" presId="urn:microsoft.com/office/officeart/2005/8/layout/hProcess9"/>
    <dgm:cxn modelId="{39340EA3-F78B-4D6D-B622-4E28D79F4E7D}" type="presParOf" srcId="{894D31DE-EDE6-4C30-8160-DB6F00E7A228}" destId="{4D407B74-A892-45D4-9438-010F4D54D76E}" srcOrd="3" destOrd="0" presId="urn:microsoft.com/office/officeart/2005/8/layout/hProcess9"/>
    <dgm:cxn modelId="{68638AEE-AC65-40EF-A28C-732B801482F3}" type="presParOf" srcId="{894D31DE-EDE6-4C30-8160-DB6F00E7A228}" destId="{A0647606-C1E3-49D0-9CD1-BC294BA38448}" srcOrd="4" destOrd="0" presId="urn:microsoft.com/office/officeart/2005/8/layout/hProcess9"/>
    <dgm:cxn modelId="{1013C3DF-9B3F-40C4-A941-4705D72292A9}" type="presParOf" srcId="{894D31DE-EDE6-4C30-8160-DB6F00E7A228}" destId="{A4E5351E-1544-46D8-A82D-F811B4BFC019}" srcOrd="5" destOrd="0" presId="urn:microsoft.com/office/officeart/2005/8/layout/hProcess9"/>
    <dgm:cxn modelId="{97FDBC85-F37F-4C66-9521-B001EC58D583}" type="presParOf" srcId="{894D31DE-EDE6-4C30-8160-DB6F00E7A228}" destId="{3875F102-DA91-4C31-9112-1824E460AD03}" srcOrd="6" destOrd="0" presId="urn:microsoft.com/office/officeart/2005/8/layout/hProcess9"/>
    <dgm:cxn modelId="{3E9B3EB9-9272-4E9B-B3A0-9EA660966C4C}" type="presParOf" srcId="{894D31DE-EDE6-4C30-8160-DB6F00E7A228}" destId="{09503A90-EA78-4758-98D7-A34FAA8AFBF1}" srcOrd="7" destOrd="0" presId="urn:microsoft.com/office/officeart/2005/8/layout/hProcess9"/>
    <dgm:cxn modelId="{DC3F1060-4767-4BB4-ABFD-49FAA54A1C40}" type="presParOf" srcId="{894D31DE-EDE6-4C30-8160-DB6F00E7A228}" destId="{7C994B2C-9B51-4CB7-B616-2F1182B9422D}" srcOrd="8" destOrd="0" presId="urn:microsoft.com/office/officeart/2005/8/layout/hProcess9"/>
    <dgm:cxn modelId="{DD68150E-B98B-483F-8896-E0657F158D03}" type="presParOf" srcId="{894D31DE-EDE6-4C30-8160-DB6F00E7A228}" destId="{EA4CE6B7-350B-4CE8-89E5-9463D95D6A1F}" srcOrd="9" destOrd="0" presId="urn:microsoft.com/office/officeart/2005/8/layout/hProcess9"/>
    <dgm:cxn modelId="{5959C85B-1A84-4C38-8B01-3B10C262E474}" type="presParOf" srcId="{894D31DE-EDE6-4C30-8160-DB6F00E7A228}" destId="{9A981F31-EC91-4D7B-BCC0-8320E0F9C2E6}" srcOrd="10" destOrd="0" presId="urn:microsoft.com/office/officeart/2005/8/layout/hProcess9"/>
    <dgm:cxn modelId="{57CFDA9E-163E-4E67-B274-43C76E1B25EE}" type="presParOf" srcId="{894D31DE-EDE6-4C30-8160-DB6F00E7A228}" destId="{8971B749-2CA5-4355-A684-EBCE95B91767}" srcOrd="11" destOrd="0" presId="urn:microsoft.com/office/officeart/2005/8/layout/hProcess9"/>
    <dgm:cxn modelId="{8DD3EA38-323D-4DD4-B74B-103807B4E055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898A90A-E589-43FA-8CBE-1137FD039472}" type="presOf" srcId="{1518A338-474C-48AE-BB1E-88528F0FDA65}" destId="{9A981F31-EC91-4D7B-BCC0-8320E0F9C2E6}" srcOrd="0" destOrd="0" presId="urn:microsoft.com/office/officeart/2005/8/layout/hProcess9"/>
    <dgm:cxn modelId="{45806855-3DDD-492C-A7B5-E95A8AE830E5}" type="presOf" srcId="{698D6CBF-AD84-4048-82E3-DA1EFD26375E}" destId="{90DD01C2-72B8-409B-8DF1-F69044A2547B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E9DBCA1C-42EB-4F33-9069-3DE8476D5D08}" type="presOf" srcId="{4903AD73-15E1-4870-B527-7A03EFD3C873}" destId="{7C994B2C-9B51-4CB7-B616-2F1182B9422D}" srcOrd="0" destOrd="0" presId="urn:microsoft.com/office/officeart/2005/8/layout/hProcess9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B6BF059F-A168-4A16-9F26-F3EF98DC714C}" type="presOf" srcId="{FF0179DD-07EC-46CB-93FF-A3B07779F8DF}" destId="{3875F102-DA91-4C31-9112-1824E460AD03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B46ACDCE-743C-4B1F-979A-14040810B7D2}" type="presOf" srcId="{FDB6934D-A99B-406E-B3EA-7CFB589B396C}" destId="{72DEADD0-B40B-4144-A329-487E034F8677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6FD11CE8-C7FB-4511-AAAA-2B303015D350}" type="presOf" srcId="{15345E5C-6935-4EAB-8CC4-A1490EBFD917}" destId="{A0647606-C1E3-49D0-9CD1-BC294BA38448}" srcOrd="0" destOrd="0" presId="urn:microsoft.com/office/officeart/2005/8/layout/hProcess9"/>
    <dgm:cxn modelId="{E73C42E8-0251-4369-81AD-BD976C380F3B}" type="presOf" srcId="{C9088701-4673-4EB7-AF16-5E1FB0746B67}" destId="{96701B94-0767-49E1-A156-4F40F84BCEA8}" srcOrd="0" destOrd="0" presId="urn:microsoft.com/office/officeart/2005/8/layout/hProcess9"/>
    <dgm:cxn modelId="{22518804-D909-4154-9BFA-1000D7201CCB}" type="presOf" srcId="{177CD296-365C-4D54-9E94-88A10DD13778}" destId="{FC1D665A-78F6-4BB0-893A-D6A093A76F47}" srcOrd="0" destOrd="0" presId="urn:microsoft.com/office/officeart/2005/8/layout/hProcess9"/>
    <dgm:cxn modelId="{261F2B09-63F3-4051-898A-87A2D6A954B9}" type="presParOf" srcId="{FC1D665A-78F6-4BB0-893A-D6A093A76F47}" destId="{0A70A099-D2A3-4E42-B577-7FF74B795A00}" srcOrd="0" destOrd="0" presId="urn:microsoft.com/office/officeart/2005/8/layout/hProcess9"/>
    <dgm:cxn modelId="{3B58ADBC-3A92-4543-AFCB-84A821C99CF9}" type="presParOf" srcId="{FC1D665A-78F6-4BB0-893A-D6A093A76F47}" destId="{894D31DE-EDE6-4C30-8160-DB6F00E7A228}" srcOrd="1" destOrd="0" presId="urn:microsoft.com/office/officeart/2005/8/layout/hProcess9"/>
    <dgm:cxn modelId="{B5A267D3-51A9-4FF6-90BB-1A23A1DB6E56}" type="presParOf" srcId="{894D31DE-EDE6-4C30-8160-DB6F00E7A228}" destId="{90DD01C2-72B8-409B-8DF1-F69044A2547B}" srcOrd="0" destOrd="0" presId="urn:microsoft.com/office/officeart/2005/8/layout/hProcess9"/>
    <dgm:cxn modelId="{18B59782-6DDF-47EF-A61A-683BCF16F630}" type="presParOf" srcId="{894D31DE-EDE6-4C30-8160-DB6F00E7A228}" destId="{85B55844-3DB2-408E-A2CB-82348E35B88B}" srcOrd="1" destOrd="0" presId="urn:microsoft.com/office/officeart/2005/8/layout/hProcess9"/>
    <dgm:cxn modelId="{9173D882-B55A-4DCA-9179-775614E2FC8E}" type="presParOf" srcId="{894D31DE-EDE6-4C30-8160-DB6F00E7A228}" destId="{96701B94-0767-49E1-A156-4F40F84BCEA8}" srcOrd="2" destOrd="0" presId="urn:microsoft.com/office/officeart/2005/8/layout/hProcess9"/>
    <dgm:cxn modelId="{7B2D2598-614D-4574-9837-46EBEF5905B2}" type="presParOf" srcId="{894D31DE-EDE6-4C30-8160-DB6F00E7A228}" destId="{4D407B74-A892-45D4-9438-010F4D54D76E}" srcOrd="3" destOrd="0" presId="urn:microsoft.com/office/officeart/2005/8/layout/hProcess9"/>
    <dgm:cxn modelId="{BC452D51-1E63-4952-89DF-C52C5037EC5F}" type="presParOf" srcId="{894D31DE-EDE6-4C30-8160-DB6F00E7A228}" destId="{A0647606-C1E3-49D0-9CD1-BC294BA38448}" srcOrd="4" destOrd="0" presId="urn:microsoft.com/office/officeart/2005/8/layout/hProcess9"/>
    <dgm:cxn modelId="{ADAFC2B6-0FCF-4CB8-AD69-1CB4066EBCAB}" type="presParOf" srcId="{894D31DE-EDE6-4C30-8160-DB6F00E7A228}" destId="{A4E5351E-1544-46D8-A82D-F811B4BFC019}" srcOrd="5" destOrd="0" presId="urn:microsoft.com/office/officeart/2005/8/layout/hProcess9"/>
    <dgm:cxn modelId="{BD86FB3C-0AF7-459B-827B-61826F289DB9}" type="presParOf" srcId="{894D31DE-EDE6-4C30-8160-DB6F00E7A228}" destId="{3875F102-DA91-4C31-9112-1824E460AD03}" srcOrd="6" destOrd="0" presId="urn:microsoft.com/office/officeart/2005/8/layout/hProcess9"/>
    <dgm:cxn modelId="{D6FDB5BF-F731-46F3-88B7-F138BD1F1796}" type="presParOf" srcId="{894D31DE-EDE6-4C30-8160-DB6F00E7A228}" destId="{09503A90-EA78-4758-98D7-A34FAA8AFBF1}" srcOrd="7" destOrd="0" presId="urn:microsoft.com/office/officeart/2005/8/layout/hProcess9"/>
    <dgm:cxn modelId="{6791D1D5-FCCD-408F-825D-AB86488514AD}" type="presParOf" srcId="{894D31DE-EDE6-4C30-8160-DB6F00E7A228}" destId="{7C994B2C-9B51-4CB7-B616-2F1182B9422D}" srcOrd="8" destOrd="0" presId="urn:microsoft.com/office/officeart/2005/8/layout/hProcess9"/>
    <dgm:cxn modelId="{1AE91B75-B9DB-4A61-BF19-60DF553A1134}" type="presParOf" srcId="{894D31DE-EDE6-4C30-8160-DB6F00E7A228}" destId="{EA4CE6B7-350B-4CE8-89E5-9463D95D6A1F}" srcOrd="9" destOrd="0" presId="urn:microsoft.com/office/officeart/2005/8/layout/hProcess9"/>
    <dgm:cxn modelId="{D56CBA4E-2CC3-4C3E-AC4A-342F7E151733}" type="presParOf" srcId="{894D31DE-EDE6-4C30-8160-DB6F00E7A228}" destId="{9A981F31-EC91-4D7B-BCC0-8320E0F9C2E6}" srcOrd="10" destOrd="0" presId="urn:microsoft.com/office/officeart/2005/8/layout/hProcess9"/>
    <dgm:cxn modelId="{95A956D9-FDDB-4F21-B895-4484110BDEF5}" type="presParOf" srcId="{894D31DE-EDE6-4C30-8160-DB6F00E7A228}" destId="{8971B749-2CA5-4355-A684-EBCE95B91767}" srcOrd="11" destOrd="0" presId="urn:microsoft.com/office/officeart/2005/8/layout/hProcess9"/>
    <dgm:cxn modelId="{D2255784-DAF2-4459-B5AF-285F36B6291D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BF3ABD-7BE5-496C-8F0B-463A60C9E3B8}" type="presOf" srcId="{698D6CBF-AD84-4048-82E3-DA1EFD26375E}" destId="{90DD01C2-72B8-409B-8DF1-F69044A2547B}" srcOrd="0" destOrd="0" presId="urn:microsoft.com/office/officeart/2005/8/layout/hProcess9"/>
    <dgm:cxn modelId="{A6AE7591-2BDF-4BCE-A786-34EDD2BFA65F}" type="presOf" srcId="{177CD296-365C-4D54-9E94-88A10DD13778}" destId="{FC1D665A-78F6-4BB0-893A-D6A093A76F47}" srcOrd="0" destOrd="0" presId="urn:microsoft.com/office/officeart/2005/8/layout/hProcess9"/>
    <dgm:cxn modelId="{7198E4A1-EC79-4837-999F-5E86E8DA9F0E}" type="presOf" srcId="{FF0179DD-07EC-46CB-93FF-A3B07779F8DF}" destId="{3875F102-DA91-4C31-9112-1824E460AD03}" srcOrd="0" destOrd="0" presId="urn:microsoft.com/office/officeart/2005/8/layout/hProcess9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9CBF30F7-C8C3-4F4A-A8EA-D5F555EC0CF2}" type="presOf" srcId="{1518A338-474C-48AE-BB1E-88528F0FDA65}" destId="{9A981F31-EC91-4D7B-BCC0-8320E0F9C2E6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250730CD-2174-40AF-9ADA-23AADC757252}" type="presOf" srcId="{FDB6934D-A99B-406E-B3EA-7CFB589B396C}" destId="{72DEADD0-B40B-4144-A329-487E034F8677}" srcOrd="0" destOrd="0" presId="urn:microsoft.com/office/officeart/2005/8/layout/hProcess9"/>
    <dgm:cxn modelId="{95D6F69D-80AE-4914-B62D-3A234C227315}" type="presOf" srcId="{15345E5C-6935-4EAB-8CC4-A1490EBFD917}" destId="{A0647606-C1E3-49D0-9CD1-BC294BA38448}" srcOrd="0" destOrd="0" presId="urn:microsoft.com/office/officeart/2005/8/layout/hProcess9"/>
    <dgm:cxn modelId="{75225736-5BDB-401B-B319-0575FF5127E1}" type="presOf" srcId="{4903AD73-15E1-4870-B527-7A03EFD3C873}" destId="{7C994B2C-9B51-4CB7-B616-2F1182B9422D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425BAD9D-4BEA-4E7B-A8FF-F2E666C47940}" type="presOf" srcId="{C9088701-4673-4EB7-AF16-5E1FB0746B67}" destId="{96701B94-0767-49E1-A156-4F40F84BCEA8}" srcOrd="0" destOrd="0" presId="urn:microsoft.com/office/officeart/2005/8/layout/hProcess9"/>
    <dgm:cxn modelId="{40C4BD87-E2C9-414C-9486-2D9EBA5F8331}" type="presParOf" srcId="{FC1D665A-78F6-4BB0-893A-D6A093A76F47}" destId="{0A70A099-D2A3-4E42-B577-7FF74B795A00}" srcOrd="0" destOrd="0" presId="urn:microsoft.com/office/officeart/2005/8/layout/hProcess9"/>
    <dgm:cxn modelId="{BC0482B4-725F-4C3F-A139-1AA851646B2A}" type="presParOf" srcId="{FC1D665A-78F6-4BB0-893A-D6A093A76F47}" destId="{894D31DE-EDE6-4C30-8160-DB6F00E7A228}" srcOrd="1" destOrd="0" presId="urn:microsoft.com/office/officeart/2005/8/layout/hProcess9"/>
    <dgm:cxn modelId="{5EBF78CB-87C1-46DF-ABA0-5F1042720D8A}" type="presParOf" srcId="{894D31DE-EDE6-4C30-8160-DB6F00E7A228}" destId="{90DD01C2-72B8-409B-8DF1-F69044A2547B}" srcOrd="0" destOrd="0" presId="urn:microsoft.com/office/officeart/2005/8/layout/hProcess9"/>
    <dgm:cxn modelId="{C63AD736-0C84-4AFC-97EA-1DB0D7E89CC8}" type="presParOf" srcId="{894D31DE-EDE6-4C30-8160-DB6F00E7A228}" destId="{85B55844-3DB2-408E-A2CB-82348E35B88B}" srcOrd="1" destOrd="0" presId="urn:microsoft.com/office/officeart/2005/8/layout/hProcess9"/>
    <dgm:cxn modelId="{D9227653-A269-4425-A939-DF32867F8DD2}" type="presParOf" srcId="{894D31DE-EDE6-4C30-8160-DB6F00E7A228}" destId="{96701B94-0767-49E1-A156-4F40F84BCEA8}" srcOrd="2" destOrd="0" presId="urn:microsoft.com/office/officeart/2005/8/layout/hProcess9"/>
    <dgm:cxn modelId="{446EC0C7-4D72-4A95-AEA6-8996C0E20B65}" type="presParOf" srcId="{894D31DE-EDE6-4C30-8160-DB6F00E7A228}" destId="{4D407B74-A892-45D4-9438-010F4D54D76E}" srcOrd="3" destOrd="0" presId="urn:microsoft.com/office/officeart/2005/8/layout/hProcess9"/>
    <dgm:cxn modelId="{EACBF6AC-407C-416C-A6DA-592EF0833D76}" type="presParOf" srcId="{894D31DE-EDE6-4C30-8160-DB6F00E7A228}" destId="{A0647606-C1E3-49D0-9CD1-BC294BA38448}" srcOrd="4" destOrd="0" presId="urn:microsoft.com/office/officeart/2005/8/layout/hProcess9"/>
    <dgm:cxn modelId="{138DC6CB-3F02-4F36-85B2-CCF86CE8611E}" type="presParOf" srcId="{894D31DE-EDE6-4C30-8160-DB6F00E7A228}" destId="{A4E5351E-1544-46D8-A82D-F811B4BFC019}" srcOrd="5" destOrd="0" presId="urn:microsoft.com/office/officeart/2005/8/layout/hProcess9"/>
    <dgm:cxn modelId="{82D2C736-FE8B-4390-85EB-BF909365CD69}" type="presParOf" srcId="{894D31DE-EDE6-4C30-8160-DB6F00E7A228}" destId="{3875F102-DA91-4C31-9112-1824E460AD03}" srcOrd="6" destOrd="0" presId="urn:microsoft.com/office/officeart/2005/8/layout/hProcess9"/>
    <dgm:cxn modelId="{2EA050CB-EAE1-4D82-8D11-5368929E81AD}" type="presParOf" srcId="{894D31DE-EDE6-4C30-8160-DB6F00E7A228}" destId="{09503A90-EA78-4758-98D7-A34FAA8AFBF1}" srcOrd="7" destOrd="0" presId="urn:microsoft.com/office/officeart/2005/8/layout/hProcess9"/>
    <dgm:cxn modelId="{9650869D-2DB8-491E-99B7-58213D3057CB}" type="presParOf" srcId="{894D31DE-EDE6-4C30-8160-DB6F00E7A228}" destId="{7C994B2C-9B51-4CB7-B616-2F1182B9422D}" srcOrd="8" destOrd="0" presId="urn:microsoft.com/office/officeart/2005/8/layout/hProcess9"/>
    <dgm:cxn modelId="{7EC0E3BB-2349-4831-B919-9E4B8717A371}" type="presParOf" srcId="{894D31DE-EDE6-4C30-8160-DB6F00E7A228}" destId="{EA4CE6B7-350B-4CE8-89E5-9463D95D6A1F}" srcOrd="9" destOrd="0" presId="urn:microsoft.com/office/officeart/2005/8/layout/hProcess9"/>
    <dgm:cxn modelId="{606FD1BC-0D27-40B1-BA6C-5338DD5C211F}" type="presParOf" srcId="{894D31DE-EDE6-4C30-8160-DB6F00E7A228}" destId="{9A981F31-EC91-4D7B-BCC0-8320E0F9C2E6}" srcOrd="10" destOrd="0" presId="urn:microsoft.com/office/officeart/2005/8/layout/hProcess9"/>
    <dgm:cxn modelId="{0E6EC6DD-B286-4524-B4A0-FC33113977B0}" type="presParOf" srcId="{894D31DE-EDE6-4C30-8160-DB6F00E7A228}" destId="{8971B749-2CA5-4355-A684-EBCE95B91767}" srcOrd="11" destOrd="0" presId="urn:microsoft.com/office/officeart/2005/8/layout/hProcess9"/>
    <dgm:cxn modelId="{3E36B2A1-ED19-426A-A5DB-E1D1A3161D02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658F45-EBD0-4A0F-995A-5103DDEEC6B2}" type="presOf" srcId="{C9088701-4673-4EB7-AF16-5E1FB0746B67}" destId="{96701B94-0767-49E1-A156-4F40F84BCEA8}" srcOrd="0" destOrd="0" presId="urn:microsoft.com/office/officeart/2005/8/layout/hProcess9"/>
    <dgm:cxn modelId="{049D4A47-1EF5-4673-9ABB-F865FE59C638}" type="presOf" srcId="{698D6CBF-AD84-4048-82E3-DA1EFD26375E}" destId="{90DD01C2-72B8-409B-8DF1-F69044A2547B}" srcOrd="0" destOrd="0" presId="urn:microsoft.com/office/officeart/2005/8/layout/hProcess9"/>
    <dgm:cxn modelId="{D226AD1E-4890-4222-92AA-DFF48CE5B3B8}" type="presOf" srcId="{4903AD73-15E1-4870-B527-7A03EFD3C873}" destId="{7C994B2C-9B51-4CB7-B616-2F1182B9422D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656F7F1E-3FCC-428D-914D-888749A65032}" type="presOf" srcId="{FDB6934D-A99B-406E-B3EA-7CFB589B396C}" destId="{72DEADD0-B40B-4144-A329-487E034F8677}" srcOrd="0" destOrd="0" presId="urn:microsoft.com/office/officeart/2005/8/layout/hProcess9"/>
    <dgm:cxn modelId="{0C4448F2-DD0D-488E-90C1-767D60D6F431}" type="presOf" srcId="{177CD296-365C-4D54-9E94-88A10DD13778}" destId="{FC1D665A-78F6-4BB0-893A-D6A093A76F47}" srcOrd="0" destOrd="0" presId="urn:microsoft.com/office/officeart/2005/8/layout/hProcess9"/>
    <dgm:cxn modelId="{1CFB741F-82C8-4331-91A1-54CCF96E97FE}" type="presOf" srcId="{15345E5C-6935-4EAB-8CC4-A1490EBFD917}" destId="{A0647606-C1E3-49D0-9CD1-BC294BA38448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D19C320E-85FD-4F92-AB7F-EDE607671348}" type="presOf" srcId="{FF0179DD-07EC-46CB-93FF-A3B07779F8DF}" destId="{3875F102-DA91-4C31-9112-1824E460AD03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4C7D851-2C02-443C-A27B-40A4153A39B5}" type="presOf" srcId="{1518A338-474C-48AE-BB1E-88528F0FDA65}" destId="{9A981F31-EC91-4D7B-BCC0-8320E0F9C2E6}" srcOrd="0" destOrd="0" presId="urn:microsoft.com/office/officeart/2005/8/layout/hProcess9"/>
    <dgm:cxn modelId="{4609F457-C13C-4CA2-AE38-8CD5E23BC45D}" type="presParOf" srcId="{FC1D665A-78F6-4BB0-893A-D6A093A76F47}" destId="{0A70A099-D2A3-4E42-B577-7FF74B795A00}" srcOrd="0" destOrd="0" presId="urn:microsoft.com/office/officeart/2005/8/layout/hProcess9"/>
    <dgm:cxn modelId="{27135918-F874-4DB1-A802-7432EAE34795}" type="presParOf" srcId="{FC1D665A-78F6-4BB0-893A-D6A093A76F47}" destId="{894D31DE-EDE6-4C30-8160-DB6F00E7A228}" srcOrd="1" destOrd="0" presId="urn:microsoft.com/office/officeart/2005/8/layout/hProcess9"/>
    <dgm:cxn modelId="{CE44604D-115D-45F7-B975-EE1E11A5DFA3}" type="presParOf" srcId="{894D31DE-EDE6-4C30-8160-DB6F00E7A228}" destId="{90DD01C2-72B8-409B-8DF1-F69044A2547B}" srcOrd="0" destOrd="0" presId="urn:microsoft.com/office/officeart/2005/8/layout/hProcess9"/>
    <dgm:cxn modelId="{ABEE7515-5248-485A-80BE-FB102849D8A8}" type="presParOf" srcId="{894D31DE-EDE6-4C30-8160-DB6F00E7A228}" destId="{85B55844-3DB2-408E-A2CB-82348E35B88B}" srcOrd="1" destOrd="0" presId="urn:microsoft.com/office/officeart/2005/8/layout/hProcess9"/>
    <dgm:cxn modelId="{BFEC46C2-79DF-4760-A0E3-07E3BBA63E50}" type="presParOf" srcId="{894D31DE-EDE6-4C30-8160-DB6F00E7A228}" destId="{96701B94-0767-49E1-A156-4F40F84BCEA8}" srcOrd="2" destOrd="0" presId="urn:microsoft.com/office/officeart/2005/8/layout/hProcess9"/>
    <dgm:cxn modelId="{BBB04637-0CDA-4105-910B-F76C04C6B244}" type="presParOf" srcId="{894D31DE-EDE6-4C30-8160-DB6F00E7A228}" destId="{4D407B74-A892-45D4-9438-010F4D54D76E}" srcOrd="3" destOrd="0" presId="urn:microsoft.com/office/officeart/2005/8/layout/hProcess9"/>
    <dgm:cxn modelId="{21A4FCAA-9B6A-4904-9455-B23627569735}" type="presParOf" srcId="{894D31DE-EDE6-4C30-8160-DB6F00E7A228}" destId="{A0647606-C1E3-49D0-9CD1-BC294BA38448}" srcOrd="4" destOrd="0" presId="urn:microsoft.com/office/officeart/2005/8/layout/hProcess9"/>
    <dgm:cxn modelId="{D27F2D14-119B-495E-B174-2930975DE5D6}" type="presParOf" srcId="{894D31DE-EDE6-4C30-8160-DB6F00E7A228}" destId="{A4E5351E-1544-46D8-A82D-F811B4BFC019}" srcOrd="5" destOrd="0" presId="urn:microsoft.com/office/officeart/2005/8/layout/hProcess9"/>
    <dgm:cxn modelId="{27171138-45E7-40C7-9F44-DF2D533205F1}" type="presParOf" srcId="{894D31DE-EDE6-4C30-8160-DB6F00E7A228}" destId="{3875F102-DA91-4C31-9112-1824E460AD03}" srcOrd="6" destOrd="0" presId="urn:microsoft.com/office/officeart/2005/8/layout/hProcess9"/>
    <dgm:cxn modelId="{EDED67CB-1D66-4988-ADC0-CC0A60EBFAED}" type="presParOf" srcId="{894D31DE-EDE6-4C30-8160-DB6F00E7A228}" destId="{09503A90-EA78-4758-98D7-A34FAA8AFBF1}" srcOrd="7" destOrd="0" presId="urn:microsoft.com/office/officeart/2005/8/layout/hProcess9"/>
    <dgm:cxn modelId="{C89AC095-B1F3-4373-BA8E-293AD1606EDD}" type="presParOf" srcId="{894D31DE-EDE6-4C30-8160-DB6F00E7A228}" destId="{7C994B2C-9B51-4CB7-B616-2F1182B9422D}" srcOrd="8" destOrd="0" presId="urn:microsoft.com/office/officeart/2005/8/layout/hProcess9"/>
    <dgm:cxn modelId="{5D6DF49F-CE57-42BA-81C5-5BFEC8BC3DDD}" type="presParOf" srcId="{894D31DE-EDE6-4C30-8160-DB6F00E7A228}" destId="{EA4CE6B7-350B-4CE8-89E5-9463D95D6A1F}" srcOrd="9" destOrd="0" presId="urn:microsoft.com/office/officeart/2005/8/layout/hProcess9"/>
    <dgm:cxn modelId="{5B06B612-7024-4251-A025-C193EA25E2C3}" type="presParOf" srcId="{894D31DE-EDE6-4C30-8160-DB6F00E7A228}" destId="{9A981F31-EC91-4D7B-BCC0-8320E0F9C2E6}" srcOrd="10" destOrd="0" presId="urn:microsoft.com/office/officeart/2005/8/layout/hProcess9"/>
    <dgm:cxn modelId="{24BEF028-B97E-4ED7-9435-9D825C8DE5C4}" type="presParOf" srcId="{894D31DE-EDE6-4C30-8160-DB6F00E7A228}" destId="{8971B749-2CA5-4355-A684-EBCE95B91767}" srcOrd="11" destOrd="0" presId="urn:microsoft.com/office/officeart/2005/8/layout/hProcess9"/>
    <dgm:cxn modelId="{BA7BB2DA-01B6-467F-B488-2438BA45F40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845819" y="0"/>
          <a:ext cx="9585960" cy="381444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2237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XML/JSON </a:t>
          </a:r>
          <a:r>
            <a:rPr lang="de-DE" sz="1900" kern="1200" dirty="0" err="1" smtClean="0"/>
            <a:t>Dump</a:t>
          </a:r>
          <a:endParaRPr lang="en-US" sz="1900" kern="1200" dirty="0"/>
        </a:p>
      </dsp:txBody>
      <dsp:txXfrm>
        <a:off x="76244" y="1218341"/>
        <a:ext cx="1368032" cy="1377764"/>
      </dsp:txXfrm>
    </dsp:sp>
    <dsp:sp modelId="{96701B94-0767-49E1-A156-4F40F84BCEA8}">
      <dsp:nvSpPr>
        <dsp:cNvPr id="0" name=""/>
        <dsp:cNvSpPr/>
      </dsp:nvSpPr>
      <dsp:spPr>
        <a:xfrm>
          <a:off x="162841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Dump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parser</a:t>
          </a:r>
          <a:endParaRPr lang="en-US" sz="1900" kern="1200" dirty="0"/>
        </a:p>
      </dsp:txBody>
      <dsp:txXfrm>
        <a:off x="1702423" y="1218341"/>
        <a:ext cx="1368032" cy="1377764"/>
      </dsp:txXfrm>
    </dsp:sp>
    <dsp:sp modelId="{A0647606-C1E3-49D0-9CD1-BC294BA38448}">
      <dsp:nvSpPr>
        <dsp:cNvPr id="0" name=""/>
        <dsp:cNvSpPr/>
      </dsp:nvSpPr>
      <dsp:spPr>
        <a:xfrm>
          <a:off x="325459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Feature CSV</a:t>
          </a:r>
          <a:endParaRPr lang="en-US" sz="1900" kern="1200" dirty="0"/>
        </a:p>
      </dsp:txBody>
      <dsp:txXfrm>
        <a:off x="3328603" y="1218341"/>
        <a:ext cx="1368032" cy="1377764"/>
      </dsp:txXfrm>
    </dsp:sp>
    <dsp:sp modelId="{3875F102-DA91-4C31-9112-1824E460AD03}">
      <dsp:nvSpPr>
        <dsp:cNvPr id="0" name=""/>
        <dsp:cNvSpPr/>
      </dsp:nvSpPr>
      <dsp:spPr>
        <a:xfrm>
          <a:off x="488077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Calculate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Correlations</a:t>
          </a:r>
          <a:endParaRPr lang="en-US" sz="1900" kern="1200" dirty="0"/>
        </a:p>
      </dsp:txBody>
      <dsp:txXfrm>
        <a:off x="4954783" y="1218341"/>
        <a:ext cx="1368032" cy="1377764"/>
      </dsp:txXfrm>
    </dsp:sp>
    <dsp:sp modelId="{7C994B2C-9B51-4CB7-B616-2F1182B9422D}">
      <dsp:nvSpPr>
        <dsp:cNvPr id="0" name=""/>
        <dsp:cNvSpPr/>
      </dsp:nvSpPr>
      <dsp:spPr>
        <a:xfrm>
          <a:off x="650695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MySQL Table</a:t>
          </a:r>
          <a:endParaRPr lang="en-US" sz="1900" kern="1200" dirty="0"/>
        </a:p>
      </dsp:txBody>
      <dsp:txXfrm>
        <a:off x="6580963" y="1218341"/>
        <a:ext cx="1368032" cy="1377764"/>
      </dsp:txXfrm>
    </dsp:sp>
    <dsp:sp modelId="{9A981F31-EC91-4D7B-BCC0-8320E0F9C2E6}">
      <dsp:nvSpPr>
        <dsp:cNvPr id="0" name=""/>
        <dsp:cNvSpPr/>
      </dsp:nvSpPr>
      <dsp:spPr>
        <a:xfrm>
          <a:off x="813313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PHP </a:t>
          </a:r>
          <a:r>
            <a:rPr lang="de-DE" sz="1900" kern="1200" dirty="0" err="1" smtClean="0"/>
            <a:t>Suggester</a:t>
          </a:r>
          <a:endParaRPr lang="en-US" sz="1900" kern="1200" dirty="0"/>
        </a:p>
      </dsp:txBody>
      <dsp:txXfrm>
        <a:off x="8207143" y="1218341"/>
        <a:ext cx="1368032" cy="1377764"/>
      </dsp:txXfrm>
    </dsp:sp>
    <dsp:sp modelId="{72DEADD0-B40B-4144-A329-487E034F8677}">
      <dsp:nvSpPr>
        <dsp:cNvPr id="0" name=""/>
        <dsp:cNvSpPr/>
      </dsp:nvSpPr>
      <dsp:spPr>
        <a:xfrm>
          <a:off x="9759315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Suggestions</a:t>
          </a:r>
          <a:endParaRPr lang="en-US" sz="1900" kern="1200" dirty="0"/>
        </a:p>
      </dsp:txBody>
      <dsp:txXfrm>
        <a:off x="9833322" y="1218341"/>
        <a:ext cx="1368032" cy="13777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jpeg>
</file>

<file path=ppt/media/image6.png>
</file>

<file path=ppt/media/image70.png>
</file>

<file path=ppt/media/image8.jpe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29/01/2014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Phase 1</a:t>
            </a:r>
            <a:r>
              <a:rPr lang="de-DE" baseline="0" dirty="0" smtClean="0"/>
              <a:t> begann:  30. Oktober 2012</a:t>
            </a:r>
          </a:p>
          <a:p>
            <a:r>
              <a:rPr lang="de-DE" dirty="0" smtClean="0"/>
              <a:t>Inter-</a:t>
            </a:r>
            <a:r>
              <a:rPr lang="de-DE" dirty="0" err="1" smtClean="0"/>
              <a:t>language</a:t>
            </a:r>
            <a:r>
              <a:rPr lang="de-DE" baseline="0" dirty="0" smtClean="0"/>
              <a:t> links i</a:t>
            </a:r>
            <a:r>
              <a:rPr lang="de-DE" dirty="0" smtClean="0"/>
              <a:t>n allen Wikipedias</a:t>
            </a:r>
            <a:r>
              <a:rPr lang="de-DE" baseline="0" dirty="0" smtClean="0"/>
              <a:t> aktiviert: 06. März 2013</a:t>
            </a:r>
          </a:p>
          <a:p>
            <a:r>
              <a:rPr lang="de-DE" dirty="0" smtClean="0"/>
              <a:t>Phase 2 begann: 04. Februar 2013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2052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generating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suggestions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based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on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IS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very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similiar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to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our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general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approach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: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smtClean="0">
                <a:latin typeface="+mn-lt"/>
                <a:cs typeface="Aharoni" panose="02010803020104030203" pitchFamily="2" charset="-79"/>
              </a:rPr>
              <a:t>	-&gt;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extra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table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with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row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classifier-value-combination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Percentage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thresholds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and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number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properties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can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could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adjusted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Examples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during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explanation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: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sex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vs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instanceOf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800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817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GitHub</a:t>
            </a:r>
            <a:r>
              <a:rPr lang="de-DE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Startpunkt, da wir nicht direkt auf </a:t>
            </a:r>
            <a:r>
              <a:rPr lang="de-DE" dirty="0" err="1" smtClean="0"/>
              <a:t>Wikimedia</a:t>
            </a:r>
            <a:r>
              <a:rPr lang="de-DE" dirty="0" smtClean="0"/>
              <a:t>-Servern</a:t>
            </a:r>
            <a:r>
              <a:rPr lang="de-DE" baseline="0" dirty="0" smtClean="0"/>
              <a:t> arbeiten konnten (Projekt beantragen…)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Bachelorprojekt-Wiki befindet sich </a:t>
            </a:r>
            <a:r>
              <a:rPr lang="de-DE" baseline="0" dirty="0" err="1" smtClean="0"/>
              <a:t>immernoch</a:t>
            </a:r>
            <a:r>
              <a:rPr lang="de-DE" baseline="0" dirty="0" smtClean="0"/>
              <a:t> dort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baseline="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 err="1" smtClean="0"/>
              <a:t>MediaWiki</a:t>
            </a:r>
            <a:r>
              <a:rPr lang="de-DE" baseline="0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Beschreibung unserer Extension: Infos, Installationsanleitung, Konfiguration…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Verweis auf Repository / Gerrit / </a:t>
            </a:r>
            <a:r>
              <a:rPr lang="de-DE" baseline="0" dirty="0" err="1" smtClean="0"/>
              <a:t>BugZilla</a:t>
            </a:r>
            <a:endParaRPr lang="de-DE" baseline="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de-DE" baseline="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baseline="0" dirty="0" err="1" smtClean="0"/>
              <a:t>BugZilla</a:t>
            </a:r>
            <a:r>
              <a:rPr lang="de-DE" baseline="0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Ticketverwaltung, verwenden wir derzeit nicht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Stattdessen </a:t>
            </a:r>
            <a:r>
              <a:rPr lang="de-DE" baseline="0" dirty="0" err="1" smtClean="0"/>
              <a:t>Scrum</a:t>
            </a:r>
            <a:r>
              <a:rPr lang="de-DE" baseline="0" dirty="0" smtClean="0"/>
              <a:t>-Board am Schrank (CLICK)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 smtClean="0"/>
          </a:p>
          <a:p>
            <a:r>
              <a:rPr lang="de-DE" dirty="0" err="1" smtClean="0"/>
              <a:t>Git</a:t>
            </a:r>
            <a:r>
              <a:rPr lang="de-DE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Muss beantragt werden / dauert 2-3 Wochen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Interaktion</a:t>
            </a:r>
            <a:r>
              <a:rPr lang="de-DE" baseline="0" dirty="0" smtClean="0"/>
              <a:t> nur über Gerrit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177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588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Projekt-Antrag braucht ca</a:t>
            </a:r>
            <a:r>
              <a:rPr lang="de-DE" baseline="0" dirty="0" smtClean="0"/>
              <a:t>. 2-3 Wochen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9814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Auf</a:t>
            </a:r>
            <a:r>
              <a:rPr lang="de-DE" baseline="0" dirty="0" smtClean="0"/>
              <a:t> UI hinweisen, im Vergleich zum alten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397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203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Beispiel:</a:t>
            </a:r>
            <a:r>
              <a:rPr lang="de-DE" sz="1800" baseline="0" dirty="0" smtClean="0"/>
              <a:t> Mensch hat </a:t>
            </a:r>
            <a:r>
              <a:rPr lang="de-DE" sz="1800" baseline="0" dirty="0" err="1" smtClean="0"/>
              <a:t>idR</a:t>
            </a:r>
            <a:r>
              <a:rPr lang="de-DE" sz="1800" baseline="0" dirty="0" smtClean="0"/>
              <a:t> keinen Staat sondern eine Staatsbürgerschaft etc…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Scan </a:t>
            </a:r>
            <a:r>
              <a:rPr lang="de-DE" sz="1800" dirty="0" err="1" smtClean="0"/>
              <a:t>part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database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Offenheit</a:t>
            </a:r>
            <a:r>
              <a:rPr lang="de-DE" sz="1800" baseline="0" dirty="0" smtClean="0"/>
              <a:t> von </a:t>
            </a:r>
            <a:r>
              <a:rPr lang="de-DE" sz="1800" baseline="0" dirty="0" err="1" smtClean="0"/>
              <a:t>wikidata</a:t>
            </a:r>
            <a:r>
              <a:rPr lang="de-DE" sz="1800" baseline="0" dirty="0" smtClean="0"/>
              <a:t> erklären, </a:t>
            </a:r>
            <a:r>
              <a:rPr lang="de-DE" sz="1800" baseline="0" dirty="0" err="1" smtClean="0"/>
              <a:t>user</a:t>
            </a:r>
            <a:r>
              <a:rPr lang="de-DE" sz="1800" baseline="0" dirty="0" smtClean="0"/>
              <a:t> darf nichts verboten bekommen!</a:t>
            </a:r>
            <a:endParaRPr lang="de-DE" sz="18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341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Classifiers</a:t>
            </a:r>
            <a:r>
              <a:rPr lang="de-DE" baseline="0" dirty="0" smtClean="0"/>
              <a:t> = </a:t>
            </a:r>
            <a:r>
              <a:rPr lang="de-DE" baseline="0" dirty="0" err="1" smtClean="0"/>
              <a:t>attribut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connect</a:t>
            </a:r>
            <a:r>
              <a:rPr lang="de-DE" baseline="0" dirty="0" smtClean="0"/>
              <a:t> an item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class</a:t>
            </a:r>
            <a:endParaRPr lang="de-DE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–</a:t>
            </a:r>
            <a:r>
              <a:rPr lang="de-DE" dirty="0" err="1" smtClean="0"/>
              <a:t>why</a:t>
            </a:r>
            <a:r>
              <a:rPr lang="de-DE" dirty="0" smtClean="0"/>
              <a:t>!!</a:t>
            </a:r>
          </a:p>
          <a:p>
            <a:r>
              <a:rPr lang="de-DE" baseline="0" dirty="0" err="1" smtClean="0"/>
              <a:t>Only</a:t>
            </a:r>
            <a:r>
              <a:rPr lang="de-DE" baseline="0" dirty="0" smtClean="0"/>
              <a:t> care </a:t>
            </a:r>
            <a:r>
              <a:rPr lang="de-DE" baseline="0" dirty="0" err="1" smtClean="0"/>
              <a:t>about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frequently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guess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available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1516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B944F-9E6D-4A10-93D5-3D4059F8B53E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AE70-03F7-4C4F-9F6B-3D747A365E56}" type="datetime1">
              <a:rPr lang="de-DE" smtClean="0"/>
              <a:t>29.01.2014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WIKIDATA.LIB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02A00-D7C5-4662-9134-5ADC1A1A355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6362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D4C5A-14FB-4D56-A40D-D6D39412DF39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AE4C-FB2A-4C26-994B-43587CA6BA4F}" type="datetime1">
              <a:rPr lang="de-DE" smtClean="0"/>
              <a:t>29.01.2014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WIKIDATA.LIB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05036-E014-407B-800B-85AA0E56769C}" type="datetime1">
              <a:rPr lang="de-DE" smtClean="0"/>
              <a:t>29.01.2014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WIKIDATA.LIB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AE11C-18BE-4DD8-A096-29B206865B57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1AEB85EE-025C-4286-BF3A-7A3C0933F8A4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057CD-B023-41F4-8589-CC60758BF15E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C8CD-70EE-4F75-95BD-9FBE1B1F420B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5EDD-4250-43AA-8A38-85EE95247A74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B7C896E7-42BC-4FF6-9B3B-88D6E69D1768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Wikitech / Wikimedia Labs</a:t>
            </a:r>
            <a:endParaRPr lang="de-DE" dirty="0"/>
          </a:p>
        </p:txBody>
      </p:sp>
      <p:sp>
        <p:nvSpPr>
          <p:cNvPr id="12" name="Inhaltsplatzhalt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dirty="0" smtClean="0"/>
              <a:t>Wikimedia Labs is an </a:t>
            </a:r>
            <a:r>
              <a:rPr lang="en-US" dirty="0" err="1" smtClean="0"/>
              <a:t>OpenStack</a:t>
            </a:r>
            <a:r>
              <a:rPr lang="en-US" dirty="0" smtClean="0"/>
              <a:t> infrastructure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dirty="0" smtClean="0"/>
              <a:t>To create own VMs, we had to apply for a Labs project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dirty="0" smtClean="0"/>
              <a:t>Public IPv4 address (</a:t>
            </a:r>
            <a:r>
              <a:rPr lang="en-US" dirty="0" err="1" smtClean="0"/>
              <a:t>MediaWiki</a:t>
            </a:r>
            <a:r>
              <a:rPr lang="en-US" dirty="0" smtClean="0"/>
              <a:t> needs to be reachable for the hub)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dirty="0" smtClean="0"/>
              <a:t>Plain VMs, no software / </a:t>
            </a:r>
            <a:r>
              <a:rPr lang="en-US" smtClean="0"/>
              <a:t>database preinstalled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2AE70-03F7-4C4F-9F6B-3D747A365E56}" type="datetime1">
              <a:rPr lang="de-DE" smtClean="0"/>
              <a:pPr/>
              <a:t>29.01.2014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WIKIDATA.LIB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02A00-D7C5-4662-9134-5ADC1A1A3553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2327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Intelligent Forms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1CAC0-CB58-4BAA-927B-225AEA168606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pic>
        <p:nvPicPr>
          <p:cNvPr id="2050" name="Picture 2" descr="http://upload.wikimedia.org/wikipedia/commons/thumb/6/66/Wikidata-logo-en.svg/1052px-Wikidata-logo-en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275" y="294834"/>
            <a:ext cx="6521450" cy="4612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258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Development </a:t>
            </a:r>
            <a:r>
              <a:rPr lang="de-DE" dirty="0" err="1" smtClean="0"/>
              <a:t>Process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/>
              <a:t>contacts</a:t>
            </a:r>
            <a:endParaRPr lang="de-DE" dirty="0"/>
          </a:p>
          <a:p>
            <a:pPr lvl="1"/>
            <a:r>
              <a:rPr lang="de-DE" dirty="0"/>
              <a:t>Lydia (</a:t>
            </a:r>
            <a:r>
              <a:rPr lang="de-DE" dirty="0" err="1"/>
              <a:t>Product</a:t>
            </a:r>
            <a:r>
              <a:rPr lang="de-DE" dirty="0"/>
              <a:t> Manager)</a:t>
            </a:r>
          </a:p>
          <a:p>
            <a:pPr lvl="1"/>
            <a:r>
              <a:rPr lang="de-DE" dirty="0"/>
              <a:t>Daniel (Developer)</a:t>
            </a:r>
          </a:p>
          <a:p>
            <a:pPr lvl="1"/>
            <a:r>
              <a:rPr lang="de-DE" dirty="0"/>
              <a:t>Abraham (Project Manager)</a:t>
            </a:r>
          </a:p>
          <a:p>
            <a:endParaRPr lang="de-DE" dirty="0" smtClean="0"/>
          </a:p>
          <a:p>
            <a:r>
              <a:rPr lang="de-DE" dirty="0" smtClean="0"/>
              <a:t>Rapid </a:t>
            </a:r>
            <a:r>
              <a:rPr lang="de-DE" dirty="0" err="1" smtClean="0"/>
              <a:t>prototyping</a:t>
            </a:r>
            <a:endParaRPr lang="de-DE" dirty="0" smtClean="0"/>
          </a:p>
          <a:p>
            <a:pPr lvl="1"/>
            <a:r>
              <a:rPr lang="de-DE" dirty="0" err="1" smtClean="0"/>
              <a:t>Weekly</a:t>
            </a:r>
            <a:r>
              <a:rPr lang="de-DE" dirty="0" smtClean="0"/>
              <a:t> </a:t>
            </a:r>
            <a:r>
              <a:rPr lang="de-DE" dirty="0" err="1" smtClean="0"/>
              <a:t>hangouts</a:t>
            </a:r>
            <a:endParaRPr lang="de-DE" dirty="0" smtClean="0"/>
          </a:p>
          <a:p>
            <a:pPr lvl="1"/>
            <a:r>
              <a:rPr lang="de-DE" dirty="0"/>
              <a:t>I</a:t>
            </a:r>
            <a:r>
              <a:rPr lang="de-DE" dirty="0" smtClean="0"/>
              <a:t>nstant </a:t>
            </a:r>
            <a:r>
              <a:rPr lang="de-DE" dirty="0" err="1" smtClean="0"/>
              <a:t>review</a:t>
            </a:r>
            <a:endParaRPr lang="de-DE" dirty="0" smtClean="0"/>
          </a:p>
          <a:p>
            <a:pPr lvl="1"/>
            <a:r>
              <a:rPr lang="de-DE" dirty="0" err="1" smtClean="0"/>
              <a:t>Incremental</a:t>
            </a:r>
            <a:r>
              <a:rPr lang="de-DE" dirty="0" smtClean="0"/>
              <a:t> </a:t>
            </a:r>
            <a:r>
              <a:rPr lang="de-DE" dirty="0" err="1" smtClean="0"/>
              <a:t>improvement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FAFE5-FEB0-4453-A99D-5293232FC909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943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376513"/>
              </p:ext>
            </p:extLst>
          </p:nvPr>
        </p:nvGraphicFramePr>
        <p:xfrm>
          <a:off x="457200" y="1709531"/>
          <a:ext cx="11277600" cy="3814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1AE65-1BF5-4C04-8555-05ED3112C5FE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7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XML </a:t>
            </a:r>
            <a:r>
              <a:rPr lang="de-DE" dirty="0" err="1" smtClean="0"/>
              <a:t>Dump</a:t>
            </a:r>
            <a:r>
              <a:rPr lang="de-DE" dirty="0" smtClean="0"/>
              <a:t> (25GB)</a:t>
            </a:r>
          </a:p>
          <a:p>
            <a:pPr lvl="1"/>
            <a:r>
              <a:rPr lang="de-DE" dirty="0" err="1" smtClean="0"/>
              <a:t>Contains</a:t>
            </a:r>
            <a:r>
              <a:rPr lang="de-DE" dirty="0" smtClean="0"/>
              <a:t> all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pages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 JSON </a:t>
            </a:r>
            <a:r>
              <a:rPr lang="de-DE" dirty="0" err="1" smtClean="0"/>
              <a:t>data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&lt;</a:t>
            </a:r>
            <a:r>
              <a:rPr lang="de-DE" dirty="0" err="1" smtClean="0"/>
              <a:t>text</a:t>
            </a:r>
            <a:r>
              <a:rPr lang="de-DE" dirty="0" smtClean="0"/>
              <a:t>&gt; tag</a:t>
            </a:r>
          </a:p>
          <a:p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CSV</a:t>
            </a:r>
          </a:p>
          <a:p>
            <a:pPr lvl="1"/>
            <a:r>
              <a:rPr lang="de-DE" dirty="0" smtClean="0"/>
              <a:t>Python</a:t>
            </a:r>
          </a:p>
          <a:p>
            <a:pPr lvl="1"/>
            <a:r>
              <a:rPr lang="de-DE" dirty="0" smtClean="0"/>
              <a:t>XML Stream </a:t>
            </a:r>
            <a:r>
              <a:rPr lang="de-DE" dirty="0"/>
              <a:t>Parser (</a:t>
            </a:r>
            <a:r>
              <a:rPr lang="de-DE" dirty="0" err="1" smtClean="0"/>
              <a:t>xml.etree.cElementTree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JSON Parser (</a:t>
            </a:r>
            <a:r>
              <a:rPr lang="de-DE" dirty="0" err="1" smtClean="0"/>
              <a:t>ujson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30minutes</a:t>
            </a:r>
          </a:p>
          <a:p>
            <a:r>
              <a:rPr lang="de-DE" dirty="0" smtClean="0"/>
              <a:t>CSV (1.7GB)</a:t>
            </a:r>
          </a:p>
          <a:p>
            <a:pPr lvl="1"/>
            <a:r>
              <a:rPr lang="de-DE" dirty="0" smtClean="0"/>
              <a:t>Q1,31,wikibase-e</a:t>
            </a:r>
            <a:r>
              <a:rPr lang="de-DE" dirty="0" smtClean="0">
                <a:cs typeface="Consolas" panose="020B0609020204030204" pitchFamily="49" charset="0"/>
              </a:rPr>
              <a:t>ntityid,Q223557</a:t>
            </a:r>
          </a:p>
          <a:p>
            <a:pPr lvl="2"/>
            <a:r>
              <a:rPr lang="de-DE" i="1" dirty="0" err="1" smtClean="0"/>
              <a:t>Entity</a:t>
            </a:r>
            <a:r>
              <a:rPr lang="de-DE" i="1" dirty="0"/>
              <a:t>:</a:t>
            </a:r>
            <a:r>
              <a:rPr lang="de-DE" dirty="0" smtClean="0"/>
              <a:t> Q1 (</a:t>
            </a:r>
            <a:r>
              <a:rPr lang="de-DE" dirty="0" err="1" smtClean="0"/>
              <a:t>Universe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Property:</a:t>
            </a:r>
            <a:r>
              <a:rPr lang="de-DE" dirty="0" smtClean="0"/>
              <a:t> 31 (</a:t>
            </a:r>
            <a:r>
              <a:rPr lang="de-DE" dirty="0" err="1" smtClean="0"/>
              <a:t>instance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 Type:</a:t>
            </a:r>
            <a:r>
              <a:rPr lang="de-DE" dirty="0" smtClean="0"/>
              <a:t> </a:t>
            </a:r>
            <a:r>
              <a:rPr lang="de-DE" dirty="0" err="1" smtClean="0"/>
              <a:t>wikibase-entityid</a:t>
            </a:r>
            <a:endParaRPr lang="de-DE" dirty="0" smtClean="0"/>
          </a:p>
          <a:p>
            <a:pPr lvl="2"/>
            <a:r>
              <a:rPr lang="de-DE" i="1" dirty="0" smtClean="0"/>
              <a:t>Value:</a:t>
            </a:r>
            <a:r>
              <a:rPr lang="de-DE" dirty="0" smtClean="0"/>
              <a:t> Q223557 (</a:t>
            </a:r>
            <a:r>
              <a:rPr lang="de-DE" dirty="0" err="1" smtClean="0"/>
              <a:t>Physical</a:t>
            </a:r>
            <a:r>
              <a:rPr lang="de-DE" dirty="0" smtClean="0"/>
              <a:t> </a:t>
            </a:r>
            <a:r>
              <a:rPr lang="de-DE" dirty="0" err="1" smtClean="0"/>
              <a:t>Object</a:t>
            </a:r>
            <a:r>
              <a:rPr lang="de-DE" dirty="0" smtClean="0"/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01C3E-FA97-4088-A76C-F18AF4EC6738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9116612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691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Analyse </a:t>
                </a:r>
                <a:r>
                  <a:rPr lang="de-DE" dirty="0"/>
                  <a:t>CSV (1.7GB</a:t>
                </a:r>
                <a:r>
                  <a:rPr lang="de-DE" dirty="0" smtClean="0"/>
                  <a:t>)</a:t>
                </a:r>
              </a:p>
              <a:p>
                <a:pPr lvl="1"/>
                <a:r>
                  <a:rPr lang="de-DE" dirty="0" smtClean="0"/>
                  <a:t>Create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for</a:t>
                </a:r>
                <a:r>
                  <a:rPr lang="de-DE" dirty="0" smtClean="0"/>
                  <a:t> all </a:t>
                </a:r>
                <a:r>
                  <a:rPr lang="de-DE" dirty="0" err="1" smtClean="0"/>
                  <a:t>combinations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Count </a:t>
                </a:r>
                <a:r>
                  <a:rPr lang="de-DE" dirty="0" err="1" smtClean="0"/>
                  <a:t>occurances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de-DE" b="0" i="1" smtClean="0">
                        <a:latin typeface="Cambria Math"/>
                      </a:rPr>
                      <m:t>𝑐𝑜𝑟𝑟𝑒𝑙𝑎𝑡𝑖𝑜𝑛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=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/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de-DE" dirty="0"/>
              </a:p>
              <a:p>
                <a:pPr lvl="1"/>
                <a:r>
                  <a:rPr lang="de-DE" dirty="0" smtClean="0"/>
                  <a:t>30 </a:t>
                </a:r>
                <a:r>
                  <a:rPr lang="de-DE" dirty="0" err="1" smtClean="0"/>
                  <a:t>seconds</a:t>
                </a:r>
                <a:endParaRPr lang="de-DE" dirty="0" smtClean="0"/>
              </a:p>
              <a:p>
                <a:pPr lvl="1"/>
                <a:endParaRPr lang="de-DE" dirty="0" smtClean="0"/>
              </a:p>
              <a:p>
                <a:r>
                  <a:rPr lang="de-DE" dirty="0" smtClean="0"/>
                  <a:t>Write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MySQL DB</a:t>
                </a:r>
                <a:endParaRPr lang="en-US" dirty="0" smtClean="0"/>
              </a:p>
              <a:p>
                <a:pPr lvl="1"/>
                <a:r>
                  <a:rPr lang="en-US" dirty="0" err="1" smtClean="0"/>
                  <a:t>propertyPairs</a:t>
                </a:r>
                <a:r>
                  <a:rPr lang="en-US" dirty="0" smtClean="0"/>
                  <a:t>(pid1 </a:t>
                </a:r>
                <a:r>
                  <a:rPr lang="en-US" dirty="0"/>
                  <a:t>INT, </a:t>
                </a:r>
                <a:r>
                  <a:rPr lang="en-US" dirty="0" smtClean="0"/>
                  <a:t> pid2 </a:t>
                </a:r>
                <a:r>
                  <a:rPr lang="en-US" dirty="0"/>
                  <a:t>INT, </a:t>
                </a:r>
                <a:r>
                  <a:rPr lang="en-US" dirty="0" smtClean="0"/>
                  <a:t> correlation FLOAT)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700*700 = 490,000 potential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Only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pairs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correlation</a:t>
                </a:r>
                <a:r>
                  <a:rPr lang="de-DE" dirty="0"/>
                  <a:t> </a:t>
                </a:r>
                <a:r>
                  <a:rPr lang="de-DE" dirty="0" smtClean="0"/>
                  <a:t>&gt; 0</a:t>
                </a:r>
              </a:p>
              <a:p>
                <a:pPr lvl="1"/>
                <a:r>
                  <a:rPr lang="de-DE" dirty="0" err="1" smtClean="0"/>
                  <a:t>Reduced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43,000 </a:t>
                </a:r>
                <a:r>
                  <a:rPr lang="de-DE" dirty="0" err="1" smtClean="0"/>
                  <a:t>tuples</a:t>
                </a:r>
                <a:endParaRPr lang="de-DE" dirty="0"/>
              </a:p>
              <a:p>
                <a:endParaRPr lang="de-DE" dirty="0" smtClean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BA5C8-197C-4CFB-A67A-34C223E78B0F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303025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6094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MySQL Table</a:t>
            </a:r>
            <a:endParaRPr lang="en-US" dirty="0" smtClean="0"/>
          </a:p>
          <a:p>
            <a:pPr lvl="1"/>
            <a:r>
              <a:rPr lang="en-US" dirty="0" err="1" smtClean="0"/>
              <a:t>wbs_propertyPairs</a:t>
            </a:r>
            <a:r>
              <a:rPr lang="en-US" dirty="0" smtClean="0"/>
              <a:t>(pid1 </a:t>
            </a:r>
            <a:r>
              <a:rPr lang="en-US" dirty="0"/>
              <a:t>INT, pid2 INT, </a:t>
            </a:r>
            <a:r>
              <a:rPr lang="en-US" dirty="0" smtClean="0"/>
              <a:t>correlation FLOAT)</a:t>
            </a:r>
            <a:endParaRPr lang="de-DE" dirty="0" smtClean="0"/>
          </a:p>
          <a:p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endParaRPr lang="en-US" dirty="0" smtClean="0"/>
          </a:p>
          <a:p>
            <a:pPr lvl="1"/>
            <a:r>
              <a:rPr lang="en-US" dirty="0" smtClean="0"/>
              <a:t>Input: an Entity 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$</a:t>
            </a:r>
            <a:r>
              <a:rPr lang="en-US" dirty="0"/>
              <a:t>L </a:t>
            </a:r>
            <a:r>
              <a:rPr lang="en-US" dirty="0" smtClean="0"/>
              <a:t> = properties of E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$</a:t>
            </a:r>
            <a:r>
              <a:rPr lang="de-DE" dirty="0" err="1" smtClean="0"/>
              <a:t>threshold</a:t>
            </a:r>
            <a:r>
              <a:rPr lang="de-DE" dirty="0" smtClean="0"/>
              <a:t> = </a:t>
            </a:r>
            <a:r>
              <a:rPr lang="de-DE" dirty="0" err="1" smtClean="0"/>
              <a:t>minimum</a:t>
            </a:r>
            <a:r>
              <a:rPr lang="de-DE" dirty="0" smtClean="0"/>
              <a:t> </a:t>
            </a:r>
            <a:r>
              <a:rPr lang="de-DE" dirty="0" err="1" smtClean="0"/>
              <a:t>correlation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$</a:t>
            </a:r>
            <a:r>
              <a:rPr lang="de-DE" dirty="0" err="1" smtClean="0"/>
              <a:t>size</a:t>
            </a:r>
            <a:r>
              <a:rPr lang="de-DE" dirty="0" smtClean="0"/>
              <a:t> = </a:t>
            </a:r>
            <a:r>
              <a:rPr lang="de-DE" dirty="0" err="1" smtClean="0"/>
              <a:t>count</a:t>
            </a:r>
            <a:r>
              <a:rPr lang="de-DE" dirty="0" smtClean="0"/>
              <a:t>($L)</a:t>
            </a:r>
          </a:p>
          <a:p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pid2,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(correlation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propertyPairs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pid1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GROUP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HAVING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(correlation)/$size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$threshold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LIMIT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$limit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BAC1-B002-4988-8221-4A7332F7D880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055513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44393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Work in Progress / Future Plans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6B1AE-B3C2-4B85-82EA-10A1964ADEDB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  <p:pic>
        <p:nvPicPr>
          <p:cNvPr id="5122" name="Picture 2" descr="http://1.bp.blogspot.com/-rYvPlh22S4c/UTH8f_pPHaI/AAAAAAAAASc/9hJmsZN_h9c/s640/zukunft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0" t="7914" r="1340" b="4469"/>
          <a:stretch/>
        </p:blipFill>
        <p:spPr bwMode="auto">
          <a:xfrm>
            <a:off x="2868969" y="457201"/>
            <a:ext cx="6454063" cy="4190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70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“</a:t>
            </a:r>
            <a:r>
              <a:rPr lang="de-DE" dirty="0" err="1" smtClean="0"/>
              <a:t>Misfits</a:t>
            </a:r>
            <a:r>
              <a:rPr lang="de-DE" dirty="0" smtClean="0"/>
              <a:t>“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Goal:</a:t>
                </a:r>
              </a:p>
              <a:p>
                <a:pPr lvl="1"/>
                <a:r>
                  <a:rPr lang="de-DE" dirty="0" err="1" smtClean="0"/>
                  <a:t>Given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filter</a:t>
                </a:r>
                <a:r>
                  <a:rPr lang="de-DE" dirty="0" smtClean="0"/>
                  <a:t> out </a:t>
                </a:r>
                <a:r>
                  <a:rPr lang="de-DE" dirty="0" err="1" smtClean="0"/>
                  <a:t>those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unlikely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be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compatible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rest</a:t>
                </a:r>
                <a:endParaRPr lang="de-DE" dirty="0"/>
              </a:p>
              <a:p>
                <a:pPr lvl="1"/>
                <a:endParaRPr lang="de-DE" b="1" dirty="0" smtClean="0"/>
              </a:p>
              <a:p>
                <a:pPr marL="201168" lvl="1" indent="0">
                  <a:buNone/>
                </a:pPr>
                <a:r>
                  <a:rPr lang="de-DE" sz="2000" dirty="0" smtClean="0"/>
                  <a:t>Approach:</a:t>
                </a:r>
              </a:p>
              <a:p>
                <a:pPr lvl="1"/>
                <a:r>
                  <a:rPr lang="de-DE" dirty="0" err="1" smtClean="0"/>
                  <a:t>Use</a:t>
                </a:r>
                <a:r>
                  <a:rPr lang="de-DE" dirty="0" smtClean="0"/>
                  <a:t> </a:t>
                </a:r>
                <a:r>
                  <a:rPr lang="de-DE" dirty="0"/>
                  <a:t>same </a:t>
                </a:r>
                <a:r>
                  <a:rPr lang="de-DE" dirty="0" err="1"/>
                  <a:t>strategy</a:t>
                </a:r>
                <a:r>
                  <a:rPr lang="de-DE" dirty="0"/>
                  <a:t> </a:t>
                </a:r>
                <a:r>
                  <a:rPr lang="de-DE" dirty="0" err="1"/>
                  <a:t>and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r>
                  <a:rPr lang="de-DE" dirty="0"/>
                  <a:t> </a:t>
                </a:r>
                <a:r>
                  <a:rPr lang="de-DE" dirty="0" err="1"/>
                  <a:t>that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utilized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generating</a:t>
                </a:r>
                <a:r>
                  <a:rPr lang="de-DE" dirty="0"/>
                  <a:t> </a:t>
                </a:r>
                <a:r>
                  <a:rPr lang="de-DE" dirty="0" err="1" smtClean="0"/>
                  <a:t>suggestions</a:t>
                </a:r>
                <a:endParaRPr lang="de-DE" sz="1800" dirty="0" smtClean="0"/>
              </a:p>
              <a:p>
                <a:pPr lvl="1"/>
                <a:r>
                  <a:rPr lang="de-DE" sz="1800" dirty="0" err="1" smtClean="0"/>
                  <a:t>Given</a:t>
                </a:r>
                <a:r>
                  <a:rPr lang="de-DE" sz="1800" dirty="0" smtClean="0"/>
                  <a:t> a </a:t>
                </a:r>
                <a:r>
                  <a:rPr lang="de-DE" sz="1800" dirty="0" err="1" smtClean="0"/>
                  <a:t>set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of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properties</a:t>
                </a:r>
                <a:r>
                  <a:rPr lang="de-DE" sz="1800" dirty="0" smtClean="0"/>
                  <a:t> P:</a:t>
                </a:r>
                <a:endParaRPr lang="de-DE" sz="1800" b="0" i="1" dirty="0" smtClean="0">
                  <a:latin typeface="Cambria Math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de-DE" sz="1800" b="0" i="1" smtClean="0">
                        <a:latin typeface="Cambria Math"/>
                      </a:rPr>
                      <m:t>∀</m:t>
                    </m:r>
                    <m:r>
                      <a:rPr lang="de-DE" sz="1800" b="0" i="1" smtClean="0">
                        <a:latin typeface="Cambria Math"/>
                      </a:rPr>
                      <m:t>𝑝</m:t>
                    </m:r>
                    <m:r>
                      <a:rPr lang="de-DE" sz="1800" b="0" i="1" smtClean="0">
                        <a:latin typeface="Cambria Math"/>
                      </a:rPr>
                      <m:t>∈</m:t>
                    </m:r>
                    <m:r>
                      <a:rPr lang="de-DE" sz="1800" b="0" i="1" smtClean="0">
                        <a:latin typeface="Cambria Math"/>
                      </a:rPr>
                      <m:t>𝑃</m:t>
                    </m:r>
                    <m:r>
                      <a:rPr lang="de-DE" sz="1800" b="0" i="1" smtClean="0">
                        <a:latin typeface="Cambria Math"/>
                      </a:rPr>
                      <m:t>:</m:t>
                    </m:r>
                  </m:oMath>
                </a14:m>
                <a:r>
                  <a:rPr lang="de-DE" sz="1800" dirty="0" smtClean="0"/>
                  <a:t> if(computeCorrelation(P-{p}, p) &lt; </a:t>
                </a:r>
                <a:r>
                  <a:rPr lang="de-DE" sz="1800" dirty="0" err="1" smtClean="0"/>
                  <a:t>threshold</a:t>
                </a:r>
                <a:r>
                  <a:rPr lang="de-DE" sz="1800" dirty="0" smtClean="0"/>
                  <a:t> ): </a:t>
                </a:r>
                <a:r>
                  <a:rPr lang="de-DE" sz="1800" dirty="0" err="1" smtClean="0"/>
                  <a:t>misfits.add</a:t>
                </a:r>
                <a:r>
                  <a:rPr lang="de-DE" sz="1800" dirty="0" smtClean="0"/>
                  <a:t>(p)</a:t>
                </a:r>
                <a:endParaRPr lang="de-DE" dirty="0"/>
              </a:p>
              <a:p>
                <a:pPr lvl="1"/>
                <a:endParaRPr lang="de-DE" sz="1800" dirty="0" smtClean="0"/>
              </a:p>
              <a:p>
                <a:pPr marL="201168" lvl="1" indent="0">
                  <a:buNone/>
                </a:pPr>
                <a:r>
                  <a:rPr lang="de-DE" sz="2000" dirty="0" err="1" smtClean="0"/>
                  <a:t>Use</a:t>
                </a:r>
                <a:r>
                  <a:rPr lang="de-DE" sz="2000" dirty="0" smtClean="0"/>
                  <a:t> Case:</a:t>
                </a:r>
              </a:p>
              <a:p>
                <a:pPr lvl="1"/>
                <a:r>
                  <a:rPr lang="de-DE" dirty="0" smtClean="0"/>
                  <a:t>Alert </a:t>
                </a:r>
                <a:r>
                  <a:rPr lang="de-DE" dirty="0" err="1" smtClean="0"/>
                  <a:t>user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he </a:t>
                </a:r>
                <a:r>
                  <a:rPr lang="de-DE" dirty="0" err="1" smtClean="0"/>
                  <a:t>is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about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add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misplaced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property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Scan </a:t>
                </a:r>
                <a:r>
                  <a:rPr lang="de-DE" dirty="0" err="1" smtClean="0"/>
                  <a:t>database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periodically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find </a:t>
                </a:r>
                <a:r>
                  <a:rPr lang="de-DE" dirty="0" err="1" smtClean="0"/>
                  <a:t>items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that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need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reviewing</a:t>
                </a:r>
                <a:endParaRPr lang="de-DE" dirty="0" smtClean="0"/>
              </a:p>
              <a:p>
                <a:pPr marL="384048" lvl="2" indent="0">
                  <a:buNone/>
                </a:pPr>
                <a:endParaRPr lang="de-DE" sz="1800" dirty="0" smtClean="0"/>
              </a:p>
              <a:p>
                <a:endParaRPr lang="de-DE" dirty="0" smtClean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D7FA2-AA5A-498C-88C6-2FB90063D725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068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Adjust</a:t>
            </a:r>
            <a:r>
              <a:rPr lang="de-DE" dirty="0" smtClean="0"/>
              <a:t> Property Ranking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Motivated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Downgrade</a:t>
            </a:r>
            <a:r>
              <a:rPr lang="de-DE" dirty="0" smtClean="0"/>
              <a:t> rank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identifiers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 </a:t>
            </a:r>
            <a:r>
              <a:rPr lang="de-DE" dirty="0" err="1" smtClean="0"/>
              <a:t>filled</a:t>
            </a:r>
            <a:r>
              <a:rPr lang="de-DE" dirty="0" smtClean="0"/>
              <a:t> in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bots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Take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consideration</a:t>
            </a:r>
            <a:endParaRPr lang="de-DE" dirty="0" smtClean="0"/>
          </a:p>
          <a:p>
            <a:pPr>
              <a:lnSpc>
                <a:spcPct val="100000"/>
              </a:lnSpc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dirty="0" err="1" smtClean="0"/>
              <a:t>Strategy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Maintain</a:t>
            </a:r>
            <a:r>
              <a:rPr lang="de-DE" dirty="0" smtClean="0"/>
              <a:t> extra </a:t>
            </a:r>
            <a:r>
              <a:rPr lang="de-DE" dirty="0" err="1" smtClean="0"/>
              <a:t>column</a:t>
            </a:r>
            <a:r>
              <a:rPr lang="de-DE" dirty="0" smtClean="0"/>
              <a:t> “</a:t>
            </a:r>
            <a:r>
              <a:rPr lang="de-DE" dirty="0" err="1" smtClean="0"/>
              <a:t>adjustment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“ in </a:t>
            </a:r>
            <a:r>
              <a:rPr lang="de-DE" dirty="0" err="1" smtClean="0"/>
              <a:t>table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Update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analysing</a:t>
            </a:r>
            <a:r>
              <a:rPr lang="de-DE" dirty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dumps</a:t>
            </a:r>
            <a:r>
              <a:rPr lang="de-DE" dirty="0" smtClean="0"/>
              <a:t>,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etc.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Join</a:t>
            </a:r>
            <a:r>
              <a:rPr lang="de-DE" dirty="0" smtClean="0"/>
              <a:t> “</a:t>
            </a:r>
            <a:r>
              <a:rPr lang="de-DE" dirty="0" err="1" smtClean="0"/>
              <a:t>propertyValuePairs</a:t>
            </a:r>
            <a:r>
              <a:rPr lang="de-DE" dirty="0" smtClean="0"/>
              <a:t>“ </a:t>
            </a:r>
            <a:r>
              <a:rPr lang="de-DE" dirty="0" err="1" smtClean="0"/>
              <a:t>with</a:t>
            </a:r>
            <a:r>
              <a:rPr lang="de-DE" dirty="0" smtClean="0"/>
              <a:t> “</a:t>
            </a:r>
            <a:r>
              <a:rPr lang="de-DE" dirty="0" err="1" smtClean="0"/>
              <a:t>properties</a:t>
            </a:r>
            <a:r>
              <a:rPr lang="de-DE" dirty="0" smtClean="0"/>
              <a:t>“ </a:t>
            </a:r>
            <a:r>
              <a:rPr lang="de-DE" dirty="0" err="1" smtClean="0"/>
              <a:t>during</a:t>
            </a:r>
            <a:r>
              <a:rPr lang="de-DE" dirty="0" smtClean="0"/>
              <a:t> </a:t>
            </a:r>
            <a:r>
              <a:rPr lang="de-DE" dirty="0" err="1" smtClean="0"/>
              <a:t>ranking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D2FE-C8CC-435E-8C70-2B9730879FE2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1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Who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2A704-B93B-4E00-8920-AF397E1A9C3D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2" descr="group_picture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7" t="25267" r="15128" b="1970"/>
          <a:stretch/>
        </p:blipFill>
        <p:spPr bwMode="auto">
          <a:xfrm>
            <a:off x="495299" y="1095374"/>
            <a:ext cx="8334376" cy="513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9177454" y="1749470"/>
            <a:ext cx="2673489" cy="3359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400" dirty="0" smtClean="0"/>
              <a:t>Sebastian Brückner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Christian </a:t>
            </a:r>
            <a:r>
              <a:rPr lang="de-DE" sz="2400" dirty="0" err="1" smtClean="0"/>
              <a:t>Dullweber</a:t>
            </a:r>
            <a:endParaRPr lang="de-DE" sz="2400" dirty="0" smtClean="0"/>
          </a:p>
          <a:p>
            <a:pPr>
              <a:lnSpc>
                <a:spcPct val="150000"/>
              </a:lnSpc>
            </a:pPr>
            <a:r>
              <a:rPr lang="de-DE" sz="2400" dirty="0" smtClean="0"/>
              <a:t>Felix Niemeyer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Virginia Weidhaas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Moritz Finke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Alexander Lehmann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82838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</a:t>
            </a:r>
            <a:r>
              <a:rPr lang="de-DE" dirty="0" err="1" smtClean="0"/>
              <a:t>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b="1" dirty="0" err="1" smtClean="0"/>
              <a:t>Classifier</a:t>
            </a:r>
            <a:r>
              <a:rPr lang="de-DE" b="1" dirty="0" smtClean="0"/>
              <a:t>-Value-Pairs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appropriate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>
                <a:cs typeface="Aharoni" panose="02010803020104030203" pitchFamily="2" charset="-79"/>
              </a:rPr>
              <a:t>Generating </a:t>
            </a:r>
            <a:r>
              <a:rPr lang="de-DE" dirty="0" err="1">
                <a:cs typeface="Aharoni" panose="02010803020104030203" pitchFamily="2" charset="-79"/>
              </a:rPr>
              <a:t>suggestions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>
                <a:cs typeface="Aharoni" panose="02010803020104030203" pitchFamily="2" charset="-79"/>
              </a:rPr>
              <a:t>based</a:t>
            </a:r>
            <a:r>
              <a:rPr lang="de-DE" dirty="0">
                <a:cs typeface="Aharoni" panose="02010803020104030203" pitchFamily="2" charset="-79"/>
              </a:rPr>
              <a:t> on </a:t>
            </a:r>
            <a:r>
              <a:rPr lang="de-DE" dirty="0" err="1">
                <a:cs typeface="Aharoni" panose="02010803020104030203" pitchFamily="2" charset="-79"/>
              </a:rPr>
              <a:t>classifiers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analog </a:t>
            </a:r>
            <a:r>
              <a:rPr lang="de-DE" dirty="0" err="1" smtClean="0">
                <a:cs typeface="Aharoni" panose="02010803020104030203" pitchFamily="2" charset="-79"/>
              </a:rPr>
              <a:t>to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what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done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now</a:t>
            </a:r>
            <a:endParaRPr lang="de-DE" dirty="0" smtClean="0">
              <a:cs typeface="Aharoni" panose="02010803020104030203" pitchFamily="2" charset="-79"/>
            </a:endParaRPr>
          </a:p>
          <a:p>
            <a:pPr marL="0" indent="0">
              <a:lnSpc>
                <a:spcPct val="100000"/>
              </a:lnSpc>
              <a:buNone/>
            </a:pPr>
            <a:endParaRPr lang="de-D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Ideas</a:t>
            </a:r>
            <a:r>
              <a:rPr lang="de-DE" dirty="0" smtClean="0"/>
              <a:t> on </a:t>
            </a:r>
            <a:r>
              <a:rPr lang="de-DE" dirty="0" err="1" smtClean="0"/>
              <a:t>identifying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/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They</a:t>
            </a:r>
            <a:r>
              <a:rPr lang="de-DE" dirty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frequently</a:t>
            </a:r>
            <a:r>
              <a:rPr lang="de-DE" dirty="0"/>
              <a:t> -&gt;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guess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available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represented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an item in </a:t>
            </a:r>
            <a:r>
              <a:rPr lang="de-DE" dirty="0" err="1" smtClean="0"/>
              <a:t>wikidata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 </a:t>
            </a:r>
            <a:r>
              <a:rPr lang="de-DE" dirty="0" err="1" smtClean="0"/>
              <a:t>common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others</a:t>
            </a:r>
            <a:endParaRPr lang="de-DE" dirty="0" smtClean="0"/>
          </a:p>
          <a:p>
            <a:pPr marL="0" indent="0">
              <a:buNone/>
            </a:pPr>
            <a:endParaRPr lang="de-DE" sz="1800" dirty="0" smtClean="0"/>
          </a:p>
          <a:p>
            <a:pPr marL="0" indent="0">
              <a:buNone/>
            </a:pPr>
            <a:endParaRPr lang="de-DE" sz="18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81F3D-37EF-4D5E-B11B-BB8E191BE91D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2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Algorithm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consider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datatype</a:t>
            </a:r>
            <a:r>
              <a:rPr lang="de-DE" dirty="0" smtClean="0"/>
              <a:t> item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</a:t>
            </a:r>
            <a:r>
              <a:rPr lang="de-DE" dirty="0" err="1" smtClean="0"/>
              <a:t>the</a:t>
            </a:r>
            <a:r>
              <a:rPr lang="de-DE" dirty="0" smtClean="0"/>
              <a:t> 10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frequently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Rate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p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follows</a:t>
            </a:r>
            <a:r>
              <a:rPr lang="de-DE" dirty="0" smtClean="0"/>
              <a:t>: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[]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Find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10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frequent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values</a:t>
            </a: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p 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common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classes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every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do: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appears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 &gt; 50%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Suggestions.add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found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&gt; 30%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all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items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described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p: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Suggestions.remove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Rating(p) =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de-DE" dirty="0"/>
          </a:p>
          <a:p>
            <a:pPr marL="329883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Satisfying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dump</a:t>
            </a:r>
            <a:r>
              <a:rPr lang="de-DE" dirty="0" smtClean="0"/>
              <a:t> -&gt; </a:t>
            </a:r>
            <a:r>
              <a:rPr lang="de-DE" b="1" dirty="0" smtClean="0"/>
              <a:t>Top </a:t>
            </a:r>
            <a:r>
              <a:rPr lang="de-DE" b="1" dirty="0" err="1" smtClean="0"/>
              <a:t>rated</a:t>
            </a:r>
            <a:r>
              <a:rPr lang="de-DE" b="1" dirty="0" smtClean="0"/>
              <a:t> </a:t>
            </a:r>
            <a:r>
              <a:rPr lang="de-DE" b="1" dirty="0" err="1" smtClean="0"/>
              <a:t>classifiers</a:t>
            </a:r>
            <a:r>
              <a:rPr lang="de-DE" b="1" dirty="0" smtClean="0"/>
              <a:t>: </a:t>
            </a:r>
            <a:r>
              <a:rPr lang="de-DE" dirty="0" err="1" smtClean="0"/>
              <a:t>instanceOf</a:t>
            </a:r>
            <a:r>
              <a:rPr lang="de-DE" dirty="0" smtClean="0"/>
              <a:t> &amp; </a:t>
            </a:r>
            <a:r>
              <a:rPr lang="de-DE" dirty="0" err="1" smtClean="0"/>
              <a:t>occupation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F1962-7B87-42C8-980A-5D6D8DD57251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27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/ </a:t>
            </a:r>
            <a:r>
              <a:rPr lang="de-DE" dirty="0" err="1" smtClean="0"/>
              <a:t>Representatives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/>
              <a:t>:</a:t>
            </a:r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edits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)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When</a:t>
            </a:r>
            <a:r>
              <a:rPr lang="de-DE" dirty="0" smtClean="0"/>
              <a:t> an item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being</a:t>
            </a:r>
            <a:r>
              <a:rPr lang="de-DE" dirty="0" smtClean="0"/>
              <a:t> </a:t>
            </a:r>
            <a:r>
              <a:rPr lang="de-DE" dirty="0" err="1" smtClean="0"/>
              <a:t>edited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metric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find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)</a:t>
            </a:r>
          </a:p>
          <a:p>
            <a:pPr lvl="1"/>
            <a:r>
              <a:rPr lang="de-DE" dirty="0" err="1" smtClean="0"/>
              <a:t>Identify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item‘s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endParaRPr lang="de-DE" dirty="0" smtClean="0"/>
          </a:p>
          <a:p>
            <a:pPr lvl="1"/>
            <a:r>
              <a:rPr lang="de-DE" dirty="0" smtClean="0"/>
              <a:t>Support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providing</a:t>
            </a:r>
            <a:r>
              <a:rPr lang="de-DE" dirty="0" smtClean="0"/>
              <a:t>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these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91E77-0872-40B5-82C5-AF2FB86319B0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5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29351-D883-456A-9724-C1260A78AC8A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/>
          </a:p>
        </p:txBody>
      </p:sp>
      <p:pic>
        <p:nvPicPr>
          <p:cNvPr id="4098" name="Picture 2" descr="File:Wikimedia Deutschland auf der republica 2012-17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401" y="300358"/>
            <a:ext cx="5921199" cy="5872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973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endParaRPr lang="en-US" dirty="0"/>
          </a:p>
          <a:p>
            <a:pPr lvl="1"/>
            <a:r>
              <a:rPr lang="en-US" dirty="0"/>
              <a:t>Wikidata </a:t>
            </a:r>
            <a:r>
              <a:rPr lang="en-US" dirty="0" err="1"/>
              <a:t>Prozess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Generelle</a:t>
            </a:r>
            <a:r>
              <a:rPr lang="en-US" dirty="0"/>
              <a:t> </a:t>
            </a:r>
            <a:r>
              <a:rPr lang="en-US" dirty="0" err="1"/>
              <a:t>Aufgabe</a:t>
            </a:r>
            <a:r>
              <a:rPr lang="en-US" dirty="0"/>
              <a:t>: Was </a:t>
            </a:r>
            <a:r>
              <a:rPr lang="en-US" dirty="0" err="1"/>
              <a:t>ist</a:t>
            </a:r>
            <a:r>
              <a:rPr lang="en-US" dirty="0"/>
              <a:t> Wikidata? Wikidata </a:t>
            </a:r>
            <a:r>
              <a:rPr lang="en-US" dirty="0" err="1" smtClean="0"/>
              <a:t>verbessern</a:t>
            </a:r>
            <a:r>
              <a:rPr lang="en-US" dirty="0" smtClean="0"/>
              <a:t>(</a:t>
            </a:r>
            <a:r>
              <a:rPr lang="en-US" dirty="0" err="1" smtClean="0"/>
              <a:t>Aufgaben</a:t>
            </a:r>
            <a:r>
              <a:rPr lang="en-US" dirty="0" smtClean="0"/>
              <a:t>)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Demo - </a:t>
            </a:r>
            <a:r>
              <a:rPr lang="en-US" dirty="0" err="1"/>
              <a:t>vorher</a:t>
            </a:r>
            <a:r>
              <a:rPr lang="en-US" dirty="0"/>
              <a:t>/</a:t>
            </a:r>
            <a:r>
              <a:rPr lang="en-US" dirty="0" err="1"/>
              <a:t>nachher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Verfahren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- </a:t>
            </a:r>
            <a:r>
              <a:rPr lang="en-US" dirty="0" err="1"/>
              <a:t>leere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volle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klassifizierer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Datenerfassung</a:t>
            </a:r>
            <a:r>
              <a:rPr lang="en-US" dirty="0"/>
              <a:t>, </a:t>
            </a:r>
            <a:r>
              <a:rPr lang="en-US" dirty="0" err="1"/>
              <a:t>vorberechnung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Suggestion </a:t>
            </a:r>
            <a:r>
              <a:rPr lang="en-US" dirty="0" err="1"/>
              <a:t>berechnung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mysql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Rapidprototyping</a:t>
            </a:r>
            <a:r>
              <a:rPr lang="en-US" dirty="0"/>
              <a:t>/</a:t>
            </a:r>
            <a:r>
              <a:rPr lang="en-US" dirty="0" err="1"/>
              <a:t>Entwicklungsprozess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4A1FD-F085-4C73-ABC9-CDDEFF250A14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326995"/>
            <a:ext cx="7399995" cy="474699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Structured database providing a common source of certain data types (e.g. names, birth dates, …)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Wikipedia (and other projects) can use the data to avoid duplication and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Development split into three phases:</a:t>
            </a:r>
          </a:p>
          <a:p>
            <a:pPr marL="457200" indent="-279400">
              <a:buFont typeface="+mj-lt"/>
              <a:buAutoNum type="arabicPeriod"/>
            </a:pPr>
            <a:r>
              <a:rPr lang="en-US" dirty="0" smtClean="0"/>
              <a:t>Centralizing </a:t>
            </a:r>
            <a:r>
              <a:rPr lang="en-US" dirty="0"/>
              <a:t>interlanguage links – links between Wikipedia articles about the same topic in different languages</a:t>
            </a:r>
          </a:p>
          <a:p>
            <a:pPr marL="457200" indent="-279400">
              <a:buFont typeface="+mj-lt"/>
              <a:buAutoNum type="arabicPeriod"/>
            </a:pPr>
            <a:r>
              <a:rPr lang="en-US" dirty="0"/>
              <a:t>Providing a central place for </a:t>
            </a:r>
            <a:r>
              <a:rPr lang="en-US" dirty="0" err="1"/>
              <a:t>infobox</a:t>
            </a:r>
            <a:r>
              <a:rPr lang="en-US" dirty="0"/>
              <a:t> data for all Wikipedias</a:t>
            </a:r>
          </a:p>
          <a:p>
            <a:pPr marL="457200" indent="-279400">
              <a:buFont typeface="+mj-lt"/>
              <a:buAutoNum type="arabicPeriod"/>
            </a:pPr>
            <a:r>
              <a:rPr lang="en-US" dirty="0"/>
              <a:t>Creating and updating list articles based on data in Wikidata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9AE9-B24D-4411-8A7E-692F4A16259A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195" y="1326995"/>
            <a:ext cx="3877605" cy="274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2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Project </a:t>
            </a:r>
            <a:r>
              <a:rPr lang="de-DE" dirty="0" err="1" smtClean="0"/>
              <a:t>Organization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Our partner: Wikimedia Germany, responsible for the development of Wikidata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Our task: improve access to Wikidata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Hangout meeting once a week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Work from the WMDE office in Berlin (tomorrow)</a:t>
            </a:r>
            <a:endParaRPr lang="en-US" dirty="0" smtClean="0"/>
          </a:p>
          <a:p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Communication via mailing lists and IRC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D4C5A-14FB-4D56-A40D-D6D39412DF39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3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PubSubHubbub</a:t>
            </a:r>
            <a:r>
              <a:rPr lang="en-US" dirty="0" smtClean="0"/>
              <a:t>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D4C5A-14FB-4D56-A40D-D6D39412DF39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912" y="1825698"/>
            <a:ext cx="9106177" cy="457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78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MediaWiki Extension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Uses </a:t>
            </a:r>
            <a:r>
              <a:rPr lang="en-US" dirty="0" err="1" smtClean="0"/>
              <a:t>MediaWiki</a:t>
            </a:r>
            <a:r>
              <a:rPr lang="en-US" dirty="0" smtClean="0"/>
              <a:t> hooks to intercept saving articles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Currently, we fully support </a:t>
            </a:r>
            <a:r>
              <a:rPr lang="en-US" dirty="0" err="1" smtClean="0"/>
              <a:t>MediaWiki</a:t>
            </a:r>
            <a:r>
              <a:rPr lang="en-US" dirty="0" smtClean="0"/>
              <a:t> articles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In the future, we will also support: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Changes to </a:t>
            </a:r>
            <a:r>
              <a:rPr lang="en-US" dirty="0" err="1" smtClean="0"/>
              <a:t>WikiData</a:t>
            </a:r>
            <a:r>
              <a:rPr lang="en-US" dirty="0" smtClean="0"/>
              <a:t> objects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Creation of new articles / </a:t>
            </a:r>
            <a:r>
              <a:rPr lang="en-US" dirty="0" err="1" smtClean="0"/>
              <a:t>WikiData</a:t>
            </a:r>
            <a:r>
              <a:rPr lang="en-US" dirty="0" smtClean="0"/>
              <a:t> objects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Deletion of articles / </a:t>
            </a:r>
            <a:r>
              <a:rPr lang="en-US" dirty="0" err="1" smtClean="0"/>
              <a:t>WikiData</a:t>
            </a:r>
            <a:r>
              <a:rPr lang="en-US" dirty="0" smtClean="0"/>
              <a:t> objects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Content pushed to subscribers is either </a:t>
            </a:r>
            <a:r>
              <a:rPr lang="en-US" dirty="0" err="1" smtClean="0"/>
              <a:t>WikiMarkup</a:t>
            </a:r>
            <a:r>
              <a:rPr lang="en-US" dirty="0" smtClean="0"/>
              <a:t> (for articles) or JSON (for </a:t>
            </a:r>
            <a:r>
              <a:rPr lang="en-US" dirty="0" err="1" smtClean="0"/>
              <a:t>WikiData</a:t>
            </a:r>
            <a:r>
              <a:rPr lang="en-US" dirty="0" smtClean="0"/>
              <a:t> objects)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D4C5A-14FB-4D56-A40D-D6D39412DF39}" type="datetime1">
              <a:rPr lang="de-DE" smtClean="0"/>
              <a:pPr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4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5522613" y="2996698"/>
            <a:ext cx="1774860" cy="95061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Gerrit</a:t>
            </a:r>
            <a:endParaRPr lang="de-DE" dirty="0"/>
          </a:p>
        </p:txBody>
      </p:sp>
      <p:sp>
        <p:nvSpPr>
          <p:cNvPr id="5" name="Abgerundetes Rechteck 4"/>
          <p:cNvSpPr/>
          <p:nvPr/>
        </p:nvSpPr>
        <p:spPr>
          <a:xfrm>
            <a:off x="5522613" y="1249377"/>
            <a:ext cx="1774860" cy="964198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Git</a:t>
            </a:r>
            <a:endParaRPr lang="de-DE" dirty="0"/>
          </a:p>
        </p:txBody>
      </p:sp>
      <p:sp>
        <p:nvSpPr>
          <p:cNvPr id="6" name="Abgerundetes Rechteck 5"/>
          <p:cNvSpPr/>
          <p:nvPr/>
        </p:nvSpPr>
        <p:spPr>
          <a:xfrm>
            <a:off x="2399547" y="4730436"/>
            <a:ext cx="1774861" cy="95061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BugZilla</a:t>
            </a:r>
            <a:endParaRPr lang="de-DE" dirty="0"/>
          </a:p>
        </p:txBody>
      </p:sp>
      <p:sp>
        <p:nvSpPr>
          <p:cNvPr id="7" name="Abgerundetes Rechteck 6"/>
          <p:cNvSpPr/>
          <p:nvPr/>
        </p:nvSpPr>
        <p:spPr>
          <a:xfrm>
            <a:off x="8645678" y="2996698"/>
            <a:ext cx="1774861" cy="95061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Jenkins</a:t>
            </a:r>
            <a:endParaRPr lang="de-DE" dirty="0"/>
          </a:p>
        </p:txBody>
      </p:sp>
      <p:sp>
        <p:nvSpPr>
          <p:cNvPr id="8" name="Abgerundetes Rechteck 7"/>
          <p:cNvSpPr/>
          <p:nvPr/>
        </p:nvSpPr>
        <p:spPr>
          <a:xfrm>
            <a:off x="2399547" y="2996698"/>
            <a:ext cx="1774861" cy="95061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MediaWiki.org</a:t>
            </a:r>
            <a:endParaRPr lang="de-DE" dirty="0"/>
          </a:p>
        </p:txBody>
      </p:sp>
      <p:sp>
        <p:nvSpPr>
          <p:cNvPr id="9" name="Abgerundetes Rechteck 8"/>
          <p:cNvSpPr/>
          <p:nvPr/>
        </p:nvSpPr>
        <p:spPr>
          <a:xfrm>
            <a:off x="2399546" y="1249377"/>
            <a:ext cx="1774861" cy="96419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GitHub</a:t>
            </a:r>
            <a:endParaRPr lang="de-DE" dirty="0"/>
          </a:p>
        </p:txBody>
      </p:sp>
      <p:cxnSp>
        <p:nvCxnSpPr>
          <p:cNvPr id="11" name="Gerade Verbindung mit Pfeil 10"/>
          <p:cNvCxnSpPr>
            <a:stCxn id="5" idx="2"/>
            <a:endCxn id="4" idx="0"/>
          </p:cNvCxnSpPr>
          <p:nvPr/>
        </p:nvCxnSpPr>
        <p:spPr>
          <a:xfrm>
            <a:off x="6410043" y="2213575"/>
            <a:ext cx="0" cy="78312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4" idx="3"/>
            <a:endCxn id="7" idx="1"/>
          </p:cNvCxnSpPr>
          <p:nvPr/>
        </p:nvCxnSpPr>
        <p:spPr>
          <a:xfrm>
            <a:off x="7297473" y="3472005"/>
            <a:ext cx="134820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8" idx="3"/>
            <a:endCxn id="4" idx="1"/>
          </p:cNvCxnSpPr>
          <p:nvPr/>
        </p:nvCxnSpPr>
        <p:spPr>
          <a:xfrm>
            <a:off x="4174408" y="3472005"/>
            <a:ext cx="13482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>
          <a:xfrm flipV="1">
            <a:off x="4143375" y="2171700"/>
            <a:ext cx="1426369" cy="8858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8" idx="2"/>
            <a:endCxn id="6" idx="0"/>
          </p:cNvCxnSpPr>
          <p:nvPr/>
        </p:nvCxnSpPr>
        <p:spPr>
          <a:xfrm>
            <a:off x="3286978" y="3947312"/>
            <a:ext cx="0" cy="7831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9" idx="2"/>
            <a:endCxn id="8" idx="0"/>
          </p:cNvCxnSpPr>
          <p:nvPr/>
        </p:nvCxnSpPr>
        <p:spPr>
          <a:xfrm>
            <a:off x="3286977" y="2213574"/>
            <a:ext cx="1" cy="7831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Gerade Verbindung mit Pfeil 22"/>
          <p:cNvCxnSpPr>
            <a:stCxn id="9" idx="3"/>
            <a:endCxn id="5" idx="1"/>
          </p:cNvCxnSpPr>
          <p:nvPr/>
        </p:nvCxnSpPr>
        <p:spPr>
          <a:xfrm>
            <a:off x="4174407" y="1731476"/>
            <a:ext cx="134820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itel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Wikimedia</a:t>
            </a:r>
            <a:r>
              <a:rPr lang="de-DE" dirty="0" smtClean="0"/>
              <a:t> </a:t>
            </a:r>
            <a:r>
              <a:rPr lang="de-DE" dirty="0" err="1" smtClean="0"/>
              <a:t>services</a:t>
            </a:r>
            <a:endParaRPr lang="de-DE" dirty="0"/>
          </a:p>
        </p:txBody>
      </p:sp>
      <p:sp>
        <p:nvSpPr>
          <p:cNvPr id="25" name="Datumsplatzhalt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6AA1-D9DA-4ECF-BEC1-64221A8308F9}" type="datetime1">
              <a:rPr lang="de-DE" smtClean="0"/>
              <a:pPr/>
              <a:t>29.01.2014</a:t>
            </a:fld>
            <a:endParaRPr lang="de-DE"/>
          </a:p>
        </p:txBody>
      </p:sp>
      <p:sp>
        <p:nvSpPr>
          <p:cNvPr id="26" name="Fußzeilenplatzhalter 2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WIKIDATA.LIB</a:t>
            </a:r>
            <a:endParaRPr lang="de-DE"/>
          </a:p>
        </p:txBody>
      </p:sp>
      <p:sp>
        <p:nvSpPr>
          <p:cNvPr id="27" name="Foliennummernplatzhalt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02A00-D7C5-4662-9134-5ADC1A1A3553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37" name="Grafik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828" y="122191"/>
            <a:ext cx="8376344" cy="618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8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333072" y="60093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Existing</a:t>
            </a:r>
            <a:r>
              <a:rPr lang="de-DE" dirty="0" smtClean="0"/>
              <a:t> Code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4226581" y="601680"/>
            <a:ext cx="1940437" cy="1062298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Writing </a:t>
            </a:r>
            <a:r>
              <a:rPr lang="de-DE" dirty="0" err="1" smtClean="0"/>
              <a:t>patch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499455" y="763497"/>
            <a:ext cx="1501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Create </a:t>
            </a:r>
            <a:r>
              <a:rPr lang="de-DE" dirty="0" err="1" smtClean="0"/>
              <a:t>branch</a:t>
            </a:r>
            <a:endParaRPr lang="de-DE" dirty="0"/>
          </a:p>
        </p:txBody>
      </p:sp>
      <p:sp>
        <p:nvSpPr>
          <p:cNvPr id="20" name="Textfeld 19"/>
          <p:cNvSpPr txBox="1"/>
          <p:nvPr/>
        </p:nvSpPr>
        <p:spPr>
          <a:xfrm>
            <a:off x="6167018" y="25146"/>
            <a:ext cx="900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commit</a:t>
            </a:r>
            <a:endParaRPr lang="de-DE" dirty="0"/>
          </a:p>
        </p:txBody>
      </p:sp>
      <p:sp>
        <p:nvSpPr>
          <p:cNvPr id="22" name="Abgerundetes Rechteck 21"/>
          <p:cNvSpPr/>
          <p:nvPr/>
        </p:nvSpPr>
        <p:spPr>
          <a:xfrm>
            <a:off x="8821518" y="60093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Patch </a:t>
            </a:r>
            <a:r>
              <a:rPr lang="de-DE" dirty="0" err="1" smtClean="0"/>
              <a:t>ready</a:t>
            </a:r>
            <a:endParaRPr lang="de-DE" dirty="0"/>
          </a:p>
        </p:txBody>
      </p:sp>
      <p:sp>
        <p:nvSpPr>
          <p:cNvPr id="23" name="Abgerundetes Rechteck 22"/>
          <p:cNvSpPr/>
          <p:nvPr/>
        </p:nvSpPr>
        <p:spPr>
          <a:xfrm>
            <a:off x="8804634" y="2508275"/>
            <a:ext cx="1974204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Awaiting</a:t>
            </a:r>
            <a:r>
              <a:rPr lang="de-DE" dirty="0" smtClean="0"/>
              <a:t> </a:t>
            </a:r>
            <a:r>
              <a:rPr lang="de-DE" dirty="0" err="1" smtClean="0"/>
              <a:t>linting</a:t>
            </a:r>
            <a:endParaRPr lang="de-DE" dirty="0"/>
          </a:p>
        </p:txBody>
      </p:sp>
      <p:cxnSp>
        <p:nvCxnSpPr>
          <p:cNvPr id="25" name="Gerade Verbindung mit Pfeil 24"/>
          <p:cNvCxnSpPr>
            <a:stCxn id="5" idx="3"/>
            <a:endCxn id="22" idx="1"/>
          </p:cNvCxnSpPr>
          <p:nvPr/>
        </p:nvCxnSpPr>
        <p:spPr>
          <a:xfrm>
            <a:off x="6167018" y="1132829"/>
            <a:ext cx="26545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/>
          <p:nvPr/>
        </p:nvCxnSpPr>
        <p:spPr>
          <a:xfrm flipH="1">
            <a:off x="9791736" y="1665156"/>
            <a:ext cx="1" cy="8435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Abgerundetes Rechteck 36"/>
          <p:cNvSpPr/>
          <p:nvPr/>
        </p:nvSpPr>
        <p:spPr>
          <a:xfrm>
            <a:off x="4226581" y="2508275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Jenkins</a:t>
            </a:r>
          </a:p>
          <a:p>
            <a:pPr marL="360363" lvl="1" indent="-174625">
              <a:buFont typeface="Arial" panose="020B0604020202020204" pitchFamily="34" charset="0"/>
              <a:buChar char="•"/>
              <a:tabLst>
                <a:tab pos="360363" algn="l"/>
              </a:tabLst>
            </a:pPr>
            <a:r>
              <a:rPr lang="de-DE" dirty="0" smtClean="0"/>
              <a:t>Unit </a:t>
            </a:r>
            <a:r>
              <a:rPr lang="de-DE" dirty="0" err="1" smtClean="0"/>
              <a:t>tests</a:t>
            </a:r>
            <a:endParaRPr lang="de-DE" dirty="0" smtClean="0"/>
          </a:p>
          <a:p>
            <a:pPr marL="360363" lvl="1" indent="-174625">
              <a:buFont typeface="Arial" panose="020B0604020202020204" pitchFamily="34" charset="0"/>
              <a:buChar char="•"/>
              <a:tabLst>
                <a:tab pos="360363" algn="l"/>
              </a:tabLst>
            </a:pPr>
            <a:r>
              <a:rPr lang="de-DE" dirty="0" err="1" smtClean="0"/>
              <a:t>Linting</a:t>
            </a:r>
            <a:endParaRPr lang="de-DE" dirty="0"/>
          </a:p>
        </p:txBody>
      </p:sp>
      <p:sp>
        <p:nvSpPr>
          <p:cNvPr id="40" name="Abgerundetes Rechteck 39"/>
          <p:cNvSpPr/>
          <p:nvPr/>
        </p:nvSpPr>
        <p:spPr>
          <a:xfrm>
            <a:off x="4226581" y="5048759"/>
            <a:ext cx="1940437" cy="106664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Awaiting</a:t>
            </a:r>
            <a:r>
              <a:rPr lang="de-DE" dirty="0" smtClean="0"/>
              <a:t> Reviews</a:t>
            </a:r>
            <a:endParaRPr lang="de-DE" dirty="0"/>
          </a:p>
        </p:txBody>
      </p:sp>
      <p:sp>
        <p:nvSpPr>
          <p:cNvPr id="48" name="Abgerundetes Rechteck 47"/>
          <p:cNvSpPr/>
          <p:nvPr/>
        </p:nvSpPr>
        <p:spPr>
          <a:xfrm>
            <a:off x="8804634" y="5049195"/>
            <a:ext cx="1974205" cy="10657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Change </a:t>
            </a:r>
            <a:r>
              <a:rPr lang="de-DE" dirty="0" err="1" smtClean="0"/>
              <a:t>required</a:t>
            </a:r>
            <a:endParaRPr lang="de-DE" dirty="0"/>
          </a:p>
        </p:txBody>
      </p:sp>
      <p:sp>
        <p:nvSpPr>
          <p:cNvPr id="62" name="Textfeld 61"/>
          <p:cNvSpPr txBox="1"/>
          <p:nvPr/>
        </p:nvSpPr>
        <p:spPr>
          <a:xfrm>
            <a:off x="7299717" y="526249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-1</a:t>
            </a:r>
            <a:endParaRPr lang="de-DE" dirty="0"/>
          </a:p>
        </p:txBody>
      </p:sp>
      <p:sp>
        <p:nvSpPr>
          <p:cNvPr id="63" name="Abgerundetes Rechteck 62"/>
          <p:cNvSpPr/>
          <p:nvPr/>
        </p:nvSpPr>
        <p:spPr>
          <a:xfrm>
            <a:off x="333072" y="5048759"/>
            <a:ext cx="1940437" cy="106664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Patch </a:t>
            </a:r>
            <a:r>
              <a:rPr lang="de-DE" dirty="0" err="1" smtClean="0"/>
              <a:t>merged</a:t>
            </a:r>
            <a:endParaRPr lang="de-DE" dirty="0"/>
          </a:p>
        </p:txBody>
      </p:sp>
      <p:sp>
        <p:nvSpPr>
          <p:cNvPr id="66" name="Textfeld 65"/>
          <p:cNvSpPr txBox="1"/>
          <p:nvPr/>
        </p:nvSpPr>
        <p:spPr>
          <a:xfrm>
            <a:off x="3041494" y="5211572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+2</a:t>
            </a:r>
            <a:endParaRPr lang="de-DE" dirty="0"/>
          </a:p>
        </p:txBody>
      </p:sp>
      <p:cxnSp>
        <p:nvCxnSpPr>
          <p:cNvPr id="112" name="Gekrümmte Verbindung 111"/>
          <p:cNvCxnSpPr>
            <a:stCxn id="5" idx="0"/>
          </p:cNvCxnSpPr>
          <p:nvPr/>
        </p:nvCxnSpPr>
        <p:spPr>
          <a:xfrm rot="16200000" flipH="1">
            <a:off x="5503246" y="295234"/>
            <a:ext cx="357328" cy="970220"/>
          </a:xfrm>
          <a:prstGeom prst="curvedConnector4">
            <a:avLst>
              <a:gd name="adj1" fmla="val -129510"/>
              <a:gd name="adj2" fmla="val 113793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3" name="Textfeld 122"/>
          <p:cNvSpPr txBox="1"/>
          <p:nvPr/>
        </p:nvSpPr>
        <p:spPr>
          <a:xfrm>
            <a:off x="6679604" y="808435"/>
            <a:ext cx="1673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Squash </a:t>
            </a:r>
            <a:r>
              <a:rPr lang="de-DE" dirty="0" err="1" smtClean="0"/>
              <a:t>changes</a:t>
            </a:r>
            <a:endParaRPr lang="de-DE" dirty="0"/>
          </a:p>
          <a:p>
            <a:r>
              <a:rPr lang="de-DE" dirty="0" err="1" smtClean="0"/>
              <a:t>into</a:t>
            </a:r>
            <a:r>
              <a:rPr lang="de-DE" dirty="0" smtClean="0"/>
              <a:t> 1 </a:t>
            </a:r>
            <a:r>
              <a:rPr lang="de-DE" dirty="0" err="1" smtClean="0"/>
              <a:t>commit</a:t>
            </a:r>
            <a:endParaRPr lang="de-DE" dirty="0" smtClean="0"/>
          </a:p>
        </p:txBody>
      </p:sp>
      <p:sp>
        <p:nvSpPr>
          <p:cNvPr id="128" name="Textfeld 127"/>
          <p:cNvSpPr txBox="1"/>
          <p:nvPr/>
        </p:nvSpPr>
        <p:spPr>
          <a:xfrm>
            <a:off x="8681993" y="1935306"/>
            <a:ext cx="1907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Publish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  Gerrit</a:t>
            </a:r>
          </a:p>
        </p:txBody>
      </p:sp>
      <p:sp>
        <p:nvSpPr>
          <p:cNvPr id="129" name="Textfeld 128"/>
          <p:cNvSpPr txBox="1"/>
          <p:nvPr/>
        </p:nvSpPr>
        <p:spPr>
          <a:xfrm>
            <a:off x="6757553" y="2713037"/>
            <a:ext cx="17464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Automatic</a:t>
            </a:r>
            <a:r>
              <a:rPr lang="de-DE" dirty="0" smtClean="0"/>
              <a:t> check</a:t>
            </a:r>
          </a:p>
          <a:p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verify</a:t>
            </a:r>
            <a:endParaRPr lang="de-DE" dirty="0"/>
          </a:p>
        </p:txBody>
      </p:sp>
      <p:sp>
        <p:nvSpPr>
          <p:cNvPr id="197" name="Textfeld 196"/>
          <p:cNvSpPr txBox="1"/>
          <p:nvPr/>
        </p:nvSpPr>
        <p:spPr>
          <a:xfrm>
            <a:off x="4295919" y="4142468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success</a:t>
            </a:r>
            <a:endParaRPr lang="de-DE" dirty="0"/>
          </a:p>
        </p:txBody>
      </p:sp>
      <p:sp>
        <p:nvSpPr>
          <p:cNvPr id="200" name="Textfeld 199"/>
          <p:cNvSpPr txBox="1"/>
          <p:nvPr/>
        </p:nvSpPr>
        <p:spPr>
          <a:xfrm>
            <a:off x="7552774" y="4094896"/>
            <a:ext cx="467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fail</a:t>
            </a:r>
            <a:endParaRPr lang="de-DE" dirty="0"/>
          </a:p>
        </p:txBody>
      </p:sp>
      <p:cxnSp>
        <p:nvCxnSpPr>
          <p:cNvPr id="220" name="Gerade Verbindung mit Pfeil 219"/>
          <p:cNvCxnSpPr>
            <a:stCxn id="23" idx="1"/>
            <a:endCxn id="37" idx="3"/>
          </p:cNvCxnSpPr>
          <p:nvPr/>
        </p:nvCxnSpPr>
        <p:spPr>
          <a:xfrm flipH="1">
            <a:off x="6167018" y="3040166"/>
            <a:ext cx="26376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2" name="Gerade Verbindung mit Pfeil 221"/>
          <p:cNvCxnSpPr>
            <a:stCxn id="37" idx="2"/>
            <a:endCxn id="40" idx="0"/>
          </p:cNvCxnSpPr>
          <p:nvPr/>
        </p:nvCxnSpPr>
        <p:spPr>
          <a:xfrm>
            <a:off x="5196800" y="3572057"/>
            <a:ext cx="0" cy="14767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4" name="Gerade Verbindung mit Pfeil 223"/>
          <p:cNvCxnSpPr/>
          <p:nvPr/>
        </p:nvCxnSpPr>
        <p:spPr>
          <a:xfrm>
            <a:off x="6138819" y="3491785"/>
            <a:ext cx="2701293" cy="16064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6" name="Gerade Verbindung mit Pfeil 225"/>
          <p:cNvCxnSpPr>
            <a:stCxn id="40" idx="3"/>
            <a:endCxn id="48" idx="1"/>
          </p:cNvCxnSpPr>
          <p:nvPr/>
        </p:nvCxnSpPr>
        <p:spPr>
          <a:xfrm>
            <a:off x="6167018" y="5582083"/>
            <a:ext cx="26376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8" name="Gerade Verbindung mit Pfeil 227"/>
          <p:cNvCxnSpPr>
            <a:stCxn id="48" idx="0"/>
          </p:cNvCxnSpPr>
          <p:nvPr/>
        </p:nvCxnSpPr>
        <p:spPr>
          <a:xfrm flipV="1">
            <a:off x="9791737" y="3572494"/>
            <a:ext cx="0" cy="14767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0" name="Gerade Verbindung mit Pfeil 229"/>
          <p:cNvCxnSpPr>
            <a:stCxn id="40" idx="1"/>
            <a:endCxn id="63" idx="3"/>
          </p:cNvCxnSpPr>
          <p:nvPr/>
        </p:nvCxnSpPr>
        <p:spPr>
          <a:xfrm flipH="1">
            <a:off x="2273509" y="5582083"/>
            <a:ext cx="19530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3" name="Textfeld 232"/>
          <p:cNvSpPr txBox="1"/>
          <p:nvPr/>
        </p:nvSpPr>
        <p:spPr>
          <a:xfrm>
            <a:off x="8971516" y="4133144"/>
            <a:ext cx="1771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Amend</a:t>
            </a:r>
            <a:r>
              <a:rPr lang="de-DE" dirty="0" smtClean="0"/>
              <a:t>  </a:t>
            </a:r>
            <a:r>
              <a:rPr lang="de-DE" dirty="0" err="1" smtClean="0"/>
              <a:t>commit</a:t>
            </a:r>
            <a:endParaRPr lang="de-DE" dirty="0" smtClean="0"/>
          </a:p>
        </p:txBody>
      </p:sp>
      <p:cxnSp>
        <p:nvCxnSpPr>
          <p:cNvPr id="281" name="Gerade Verbindung mit Pfeil 280"/>
          <p:cNvCxnSpPr>
            <a:stCxn id="4" idx="3"/>
            <a:endCxn id="5" idx="1"/>
          </p:cNvCxnSpPr>
          <p:nvPr/>
        </p:nvCxnSpPr>
        <p:spPr>
          <a:xfrm>
            <a:off x="2273509" y="1132829"/>
            <a:ext cx="19530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Datumsplatzhalt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A1DD9-34C5-44DB-9EBA-90549D9F142C}" type="datetime1">
              <a:rPr lang="de-DE" smtClean="0"/>
              <a:t>29.01.2014</a:t>
            </a:fld>
            <a:endParaRPr lang="de-DE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WIKIDATA.LIB</a:t>
            </a:r>
            <a:endParaRPr lang="de-DE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02A00-D7C5-4662-9134-5ADC1A1A355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659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20" grpId="0"/>
      <p:bldP spid="22" grpId="0" animBg="1"/>
      <p:bldP spid="23" grpId="0" animBg="1"/>
      <p:bldP spid="37" grpId="0" animBg="1"/>
      <p:bldP spid="40" grpId="0" animBg="1"/>
      <p:bldP spid="48" grpId="0" animBg="1"/>
      <p:bldP spid="62" grpId="0"/>
      <p:bldP spid="63" grpId="0" animBg="1"/>
      <p:bldP spid="66" grpId="0"/>
      <p:bldP spid="123" grpId="0"/>
      <p:bldP spid="128" grpId="0"/>
      <p:bldP spid="129" grpId="0"/>
      <p:bldP spid="197" grpId="0"/>
      <p:bldP spid="200" grpId="0"/>
      <p:bldP spid="233" grpId="0"/>
    </p:bld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1210</Words>
  <Application>Microsoft Office PowerPoint</Application>
  <PresentationFormat>Breitbild</PresentationFormat>
  <Paragraphs>326</Paragraphs>
  <Slides>23</Slides>
  <Notes>10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30" baseType="lpstr">
      <vt:lpstr>Aharoni</vt:lpstr>
      <vt:lpstr>Arial</vt:lpstr>
      <vt:lpstr>Calibri</vt:lpstr>
      <vt:lpstr>Cambria Math</vt:lpstr>
      <vt:lpstr>Consolas</vt:lpstr>
      <vt:lpstr>Neo Sans Std</vt:lpstr>
      <vt:lpstr>powerpoint_hpi_cgs_wide</vt:lpstr>
      <vt:lpstr>Wikidata.lib</vt:lpstr>
      <vt:lpstr>Who are we?</vt:lpstr>
      <vt:lpstr>Agenda</vt:lpstr>
      <vt:lpstr>Wikidata</vt:lpstr>
      <vt:lpstr>Project Organization</vt:lpstr>
      <vt:lpstr>PubSubHubbub</vt:lpstr>
      <vt:lpstr>MediaWiki Extension</vt:lpstr>
      <vt:lpstr>Wikimedia services</vt:lpstr>
      <vt:lpstr>PowerPoint-Präsentation</vt:lpstr>
      <vt:lpstr>Wikitech / Wikimedia Labs</vt:lpstr>
      <vt:lpstr>Intelligent Forms</vt:lpstr>
      <vt:lpstr>Development Process</vt:lpstr>
      <vt:lpstr>Workflow</vt:lpstr>
      <vt:lpstr>Workflow</vt:lpstr>
      <vt:lpstr>Workflow</vt:lpstr>
      <vt:lpstr>Workflow</vt:lpstr>
      <vt:lpstr>Work in Progress / Future Plans</vt:lpstr>
      <vt:lpstr>Finding “Misfits“</vt:lpstr>
      <vt:lpstr>Adjust Property Ranking</vt:lpstr>
      <vt:lpstr>Classifiers</vt:lpstr>
      <vt:lpstr>Algorithm for finding Classifiers</vt:lpstr>
      <vt:lpstr>Finding Examples / Representatives</vt:lpstr>
      <vt:lpstr>PowerPoint-Präsentation</vt:lpstr>
    </vt:vector>
  </TitlesOfParts>
  <Company>Hasso-Plattner-Institut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Brueckner, Sebastian</cp:lastModifiedBy>
  <cp:revision>109</cp:revision>
  <dcterms:created xsi:type="dcterms:W3CDTF">2014-01-22T15:15:36Z</dcterms:created>
  <dcterms:modified xsi:type="dcterms:W3CDTF">2014-01-29T16:46:24Z</dcterms:modified>
</cp:coreProperties>
</file>

<file path=docProps/thumbnail.jpeg>
</file>